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9"/>
  </p:notesMasterIdLst>
  <p:sldIdLst>
    <p:sldId id="260" r:id="rId2"/>
    <p:sldId id="334" r:id="rId3"/>
    <p:sldId id="335" r:id="rId4"/>
    <p:sldId id="336" r:id="rId5"/>
    <p:sldId id="357" r:id="rId6"/>
    <p:sldId id="358" r:id="rId7"/>
    <p:sldId id="359" r:id="rId8"/>
    <p:sldId id="360" r:id="rId9"/>
    <p:sldId id="338" r:id="rId10"/>
    <p:sldId id="339" r:id="rId11"/>
    <p:sldId id="341" r:id="rId12"/>
    <p:sldId id="342" r:id="rId13"/>
    <p:sldId id="340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5" r:id="rId26"/>
    <p:sldId id="356" r:id="rId27"/>
    <p:sldId id="30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34C"/>
    <a:srgbClr val="724B18"/>
    <a:srgbClr val="0033CC"/>
    <a:srgbClr val="003E67"/>
    <a:srgbClr val="663300"/>
    <a:srgbClr val="FF9966"/>
    <a:srgbClr val="FFCC99"/>
    <a:srgbClr val="EAB2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14" autoAdjust="0"/>
  </p:normalViewPr>
  <p:slideViewPr>
    <p:cSldViewPr snapToGrid="0">
      <p:cViewPr varScale="1">
        <p:scale>
          <a:sx n="102" d="100"/>
          <a:sy n="102" d="100"/>
        </p:scale>
        <p:origin x="72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B44E3-2BC9-4863-990B-928C855B408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0BB7F-39B4-485A-AA21-EB4C28F0C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9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0BB7F-39B4-485A-AA21-EB4C28F0C2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5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0BB7F-39B4-485A-AA21-EB4C28F0C2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7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0BB7F-39B4-485A-AA21-EB4C28F0C2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17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145" y="635660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2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163707" y="2245060"/>
            <a:ext cx="18646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헬 쓱</a:t>
            </a:r>
            <a:endParaRPr lang="en-US" altLang="ko-KR" sz="6000" spc="-3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6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6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395855" y="3332892"/>
            <a:ext cx="3400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백제 M"/>
                <a:ea typeface="돋움" pitchFamily="50" charset="-127"/>
              </a:rPr>
              <a:t>통합 헬스 어플리케이션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2" y="142242"/>
            <a:ext cx="1955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임베디드 </a:t>
            </a:r>
            <a:r>
              <a:rPr lang="en-US" altLang="ko-KR" sz="1200">
                <a:solidFill>
                  <a:schemeClr val="bg1"/>
                </a:solidFill>
              </a:rPr>
              <a:t>S/W </a:t>
            </a:r>
            <a:r>
              <a:rPr lang="ko-KR" altLang="en-US" sz="1200">
                <a:solidFill>
                  <a:schemeClr val="bg1"/>
                </a:solidFill>
              </a:rPr>
              <a:t>설계 </a:t>
            </a:r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분반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65301" y="5272587"/>
            <a:ext cx="1861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한컴 백제 M"/>
                <a:ea typeface="돋움" pitchFamily="50" charset="-127"/>
              </a:rPr>
              <a:t>8</a:t>
            </a:r>
            <a:r>
              <a:rPr lang="ko-KR" altLang="en-US" sz="2400">
                <a:solidFill>
                  <a:schemeClr val="bg1"/>
                </a:solidFill>
                <a:latin typeface="한컴 백제 M"/>
                <a:ea typeface="돋움" pitchFamily="50" charset="-127"/>
              </a:rPr>
              <a:t>조</a:t>
            </a:r>
            <a:endParaRPr lang="en-US" altLang="ko-KR" sz="2400" dirty="0">
              <a:solidFill>
                <a:schemeClr val="bg1"/>
              </a:solidFill>
              <a:latin typeface="한컴 백제 M"/>
              <a:ea typeface="돋움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백제 M"/>
              <a:ea typeface="돋움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한컴 백제 M"/>
                <a:ea typeface="돋움" pitchFamily="50" charset="-127"/>
              </a:rPr>
              <a:t>지도교수 </a:t>
            </a:r>
            <a:r>
              <a:rPr lang="en-US" altLang="ko-KR" sz="1600">
                <a:solidFill>
                  <a:schemeClr val="bg1"/>
                </a:solidFill>
                <a:latin typeface="한컴 백제 M"/>
                <a:ea typeface="돋움" pitchFamily="50" charset="-127"/>
              </a:rPr>
              <a:t>: </a:t>
            </a:r>
            <a:r>
              <a:rPr lang="ko-KR" altLang="en-US" sz="1600">
                <a:solidFill>
                  <a:schemeClr val="bg1"/>
                </a:solidFill>
                <a:latin typeface="한컴 백제 M"/>
                <a:ea typeface="돋움" pitchFamily="50" charset="-127"/>
              </a:rPr>
              <a:t>김 찬 기</a:t>
            </a:r>
            <a:endParaRPr lang="ko-KR" altLang="en-US" sz="1600" dirty="0">
              <a:solidFill>
                <a:schemeClr val="bg1"/>
              </a:solidFill>
              <a:latin typeface="한컴 백제 M"/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D054D-EC3A-4239-A4CE-F54F0DBD3D58}"/>
              </a:ext>
            </a:extLst>
          </p:cNvPr>
          <p:cNvSpPr txBox="1"/>
          <p:nvPr/>
        </p:nvSpPr>
        <p:spPr>
          <a:xfrm>
            <a:off x="4980214" y="4059794"/>
            <a:ext cx="223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한컴 백제 M"/>
                <a:ea typeface="돋움" pitchFamily="50" charset="-127"/>
              </a:rPr>
              <a:t>Team. </a:t>
            </a:r>
            <a:r>
              <a:rPr lang="ko-KR" altLang="en-US" sz="2400">
                <a:solidFill>
                  <a:schemeClr val="bg1"/>
                </a:solidFill>
                <a:latin typeface="한컴 백제 M"/>
                <a:ea typeface="돋움" pitchFamily="50" charset="-127"/>
              </a:rPr>
              <a:t>코쓱머쓱</a:t>
            </a:r>
            <a:endParaRPr lang="ko-KR" altLang="en-US" sz="2400" dirty="0">
              <a:solidFill>
                <a:schemeClr val="bg1"/>
              </a:solidFill>
              <a:latin typeface="한컴 백제 M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5348DA52-2575-48BB-8116-BC8F4C0AA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1" y="1901549"/>
            <a:ext cx="3042333" cy="46238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시작화면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(StartActivity.class)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143C1D-2ADB-486F-8D7E-5D2C7F43E502}"/>
              </a:ext>
            </a:extLst>
          </p:cNvPr>
          <p:cNvCxnSpPr>
            <a:cxnSpLocks/>
          </p:cNvCxnSpPr>
          <p:nvPr/>
        </p:nvCxnSpPr>
        <p:spPr>
          <a:xfrm>
            <a:off x="3238499" y="5465354"/>
            <a:ext cx="1209676" cy="0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AB01E5-B29B-4817-A517-CD5C465CE066}"/>
              </a:ext>
            </a:extLst>
          </p:cNvPr>
          <p:cNvSpPr txBox="1"/>
          <p:nvPr/>
        </p:nvSpPr>
        <p:spPr>
          <a:xfrm>
            <a:off x="5143561" y="3998006"/>
            <a:ext cx="3322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선택 시 로그인 액티비티로 전환</a:t>
            </a:r>
            <a:endParaRPr lang="en-US" altLang="ko-KR" sz="110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선택 시 회원가입 액티비티로 전환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E72EBC6-2E16-4CC1-8DA4-23B2FCC85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78" y="4483167"/>
            <a:ext cx="4453461" cy="180165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00E479E-CD38-4531-A1EA-D5CAA731A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78" y="1983950"/>
            <a:ext cx="4453461" cy="135881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97EEAC3-29D9-40C4-B407-D6FC4D2A2EB9}"/>
              </a:ext>
            </a:extLst>
          </p:cNvPr>
          <p:cNvSpPr txBox="1"/>
          <p:nvPr/>
        </p:nvSpPr>
        <p:spPr>
          <a:xfrm>
            <a:off x="9549145" y="2566688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어플리케이션 시작화면 설정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443D398-331F-4FDA-BEB9-108DE62AEB1F}"/>
              </a:ext>
            </a:extLst>
          </p:cNvPr>
          <p:cNvCxnSpPr>
            <a:cxnSpLocks/>
          </p:cNvCxnSpPr>
          <p:nvPr/>
        </p:nvCxnSpPr>
        <p:spPr>
          <a:xfrm>
            <a:off x="9034795" y="2709266"/>
            <a:ext cx="57150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6463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7DADF4-4D8D-47BC-94D9-01F8F48B2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4" y="1901549"/>
            <a:ext cx="3034215" cy="462380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로그인화면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(Activity_login.class)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143C1D-2ADB-486F-8D7E-5D2C7F43E502}"/>
              </a:ext>
            </a:extLst>
          </p:cNvPr>
          <p:cNvCxnSpPr>
            <a:cxnSpLocks/>
          </p:cNvCxnSpPr>
          <p:nvPr/>
        </p:nvCxnSpPr>
        <p:spPr>
          <a:xfrm flipV="1">
            <a:off x="2790823" y="3429000"/>
            <a:ext cx="1382781" cy="36948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AB01E5-B29B-4817-A517-CD5C465CE066}"/>
              </a:ext>
            </a:extLst>
          </p:cNvPr>
          <p:cNvSpPr txBox="1"/>
          <p:nvPr/>
        </p:nvSpPr>
        <p:spPr>
          <a:xfrm>
            <a:off x="3759877" y="5775530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액티비티로 전환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1AE78D-0AED-4D10-8D1F-D48DAD535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3" y="3126146"/>
            <a:ext cx="6468378" cy="438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F6A152-C794-4CF6-9B91-BEF156D35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3" y="3730991"/>
            <a:ext cx="6468378" cy="208611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0F07AE-10F8-48D3-B290-22C8B35E59AF}"/>
              </a:ext>
            </a:extLst>
          </p:cNvPr>
          <p:cNvCxnSpPr>
            <a:cxnSpLocks/>
          </p:cNvCxnSpPr>
          <p:nvPr/>
        </p:nvCxnSpPr>
        <p:spPr>
          <a:xfrm flipV="1">
            <a:off x="1647825" y="4844158"/>
            <a:ext cx="2557462" cy="783122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26D1BD2-9ABE-451A-AE73-BABD853F8757}"/>
              </a:ext>
            </a:extLst>
          </p:cNvPr>
          <p:cNvCxnSpPr>
            <a:cxnSpLocks/>
          </p:cNvCxnSpPr>
          <p:nvPr/>
        </p:nvCxnSpPr>
        <p:spPr>
          <a:xfrm>
            <a:off x="7334248" y="3811357"/>
            <a:ext cx="57150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FAF245-41E2-4C45-8B4A-C54DC1F1046B}"/>
              </a:ext>
            </a:extLst>
          </p:cNvPr>
          <p:cNvSpPr txBox="1"/>
          <p:nvPr/>
        </p:nvSpPr>
        <p:spPr>
          <a:xfrm>
            <a:off x="7905748" y="3697045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버튼 클릭 시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CD5044-0FC1-4C91-A350-CDE7F06C788D}"/>
              </a:ext>
            </a:extLst>
          </p:cNvPr>
          <p:cNvCxnSpPr>
            <a:cxnSpLocks/>
          </p:cNvCxnSpPr>
          <p:nvPr/>
        </p:nvCxnSpPr>
        <p:spPr>
          <a:xfrm>
            <a:off x="7619998" y="4495466"/>
            <a:ext cx="561975" cy="114312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3D56CE-0CBF-4A63-B324-D0838283EFD8}"/>
              </a:ext>
            </a:extLst>
          </p:cNvPr>
          <p:cNvSpPr txBox="1"/>
          <p:nvPr/>
        </p:nvSpPr>
        <p:spPr>
          <a:xfrm>
            <a:off x="8181973" y="4495466"/>
            <a:ext cx="24884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입력된 로그인 정보와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FireBase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저장된 로그인 정보를 비교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144DCA-DCE0-415D-9F58-B4B4FBDB4CE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548887" y="4827184"/>
            <a:ext cx="1511093" cy="395504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A4CAA0-EE0F-4A5C-A406-B07BEF8C1A67}"/>
              </a:ext>
            </a:extLst>
          </p:cNvPr>
          <p:cNvSpPr txBox="1"/>
          <p:nvPr/>
        </p:nvSpPr>
        <p:spPr>
          <a:xfrm>
            <a:off x="8059980" y="5091883"/>
            <a:ext cx="29265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정보가 일치하면 메인화면으로 전환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3E37C-DC71-4683-95F9-3830A192EC17}"/>
              </a:ext>
            </a:extLst>
          </p:cNvPr>
          <p:cNvSpPr txBox="1"/>
          <p:nvPr/>
        </p:nvSpPr>
        <p:spPr>
          <a:xfrm>
            <a:off x="6251710" y="2889258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텍스트에 입력된 값을 저장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F3FF64-8DEA-4097-9A98-218C1D44735C}"/>
              </a:ext>
            </a:extLst>
          </p:cNvPr>
          <p:cNvCxnSpPr>
            <a:cxnSpLocks/>
          </p:cNvCxnSpPr>
          <p:nvPr/>
        </p:nvCxnSpPr>
        <p:spPr>
          <a:xfrm>
            <a:off x="3131225" y="5906335"/>
            <a:ext cx="6692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0138B55D-27C5-407C-8259-458C84C94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3" y="2208466"/>
            <a:ext cx="5544324" cy="409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98E4B0-6121-4739-849A-B0233FF4B9D0}"/>
              </a:ext>
            </a:extLst>
          </p:cNvPr>
          <p:cNvSpPr txBox="1"/>
          <p:nvPr/>
        </p:nvSpPr>
        <p:spPr>
          <a:xfrm>
            <a:off x="5288310" y="1934679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59171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8D9BEC-1B6E-4241-AA7E-3312C178A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3" y="1901548"/>
            <a:ext cx="2971224" cy="454687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회원가입화면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(activity_register.class)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0F07AE-10F8-48D3-B290-22C8B35E59AF}"/>
              </a:ext>
            </a:extLst>
          </p:cNvPr>
          <p:cNvCxnSpPr>
            <a:cxnSpLocks/>
          </p:cNvCxnSpPr>
          <p:nvPr/>
        </p:nvCxnSpPr>
        <p:spPr>
          <a:xfrm flipV="1">
            <a:off x="2419350" y="3429000"/>
            <a:ext cx="1609725" cy="2407830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40A9F957-31CA-4E0F-AE26-CBE6B3FD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3" y="2153742"/>
            <a:ext cx="5544324" cy="4096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536E61-46F4-4F0F-B4A4-9456F2C3DCC7}"/>
              </a:ext>
            </a:extLst>
          </p:cNvPr>
          <p:cNvSpPr txBox="1"/>
          <p:nvPr/>
        </p:nvSpPr>
        <p:spPr>
          <a:xfrm>
            <a:off x="5212110" y="1879955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4EEA00-A5F5-4E23-8DA3-48683E45E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4" y="2813192"/>
            <a:ext cx="4076702" cy="1179277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FB8666-4227-44AD-BEF8-D6211270DE47}"/>
              </a:ext>
            </a:extLst>
          </p:cNvPr>
          <p:cNvCxnSpPr>
            <a:cxnSpLocks/>
          </p:cNvCxnSpPr>
          <p:nvPr/>
        </p:nvCxnSpPr>
        <p:spPr>
          <a:xfrm>
            <a:off x="8102095" y="2927504"/>
            <a:ext cx="57150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BAEDF5F-E047-46C2-8B48-19478775925E}"/>
              </a:ext>
            </a:extLst>
          </p:cNvPr>
          <p:cNvSpPr txBox="1"/>
          <p:nvPr/>
        </p:nvSpPr>
        <p:spPr>
          <a:xfrm>
            <a:off x="8673595" y="2813192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버튼 클릭 시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AB249F-7C75-4EB4-8E76-99CE03D91AA2}"/>
              </a:ext>
            </a:extLst>
          </p:cNvPr>
          <p:cNvSpPr txBox="1"/>
          <p:nvPr/>
        </p:nvSpPr>
        <p:spPr>
          <a:xfrm>
            <a:off x="8673595" y="3013612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텍스트에 입력된 값을 저장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705B4F0-5A2F-4A4A-AB59-AC599A9D4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3" y="4192889"/>
            <a:ext cx="7868411" cy="2498565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7431F0E-CB9D-4179-AE08-56AC04B6F93B}"/>
              </a:ext>
            </a:extLst>
          </p:cNvPr>
          <p:cNvCxnSpPr>
            <a:cxnSpLocks/>
          </p:cNvCxnSpPr>
          <p:nvPr/>
        </p:nvCxnSpPr>
        <p:spPr>
          <a:xfrm>
            <a:off x="7467598" y="4352561"/>
            <a:ext cx="561975" cy="114312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F40DBC7-9586-4B14-828E-C00A509AA766}"/>
              </a:ext>
            </a:extLst>
          </p:cNvPr>
          <p:cNvSpPr txBox="1"/>
          <p:nvPr/>
        </p:nvSpPr>
        <p:spPr>
          <a:xfrm>
            <a:off x="8029573" y="4352561"/>
            <a:ext cx="39602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FireBase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회원정보 저장 연결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EC0D9F-5DC8-43CB-A3D1-4FF28ABEEE1E}"/>
              </a:ext>
            </a:extLst>
          </p:cNvPr>
          <p:cNvSpPr txBox="1"/>
          <p:nvPr/>
        </p:nvSpPr>
        <p:spPr>
          <a:xfrm>
            <a:off x="8195332" y="5894249"/>
            <a:ext cx="39602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생성자의 인자를 바탕으로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FireBase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전송 후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E15F7DF-DE69-4B4A-93BE-0464384EAEEE}"/>
              </a:ext>
            </a:extLst>
          </p:cNvPr>
          <p:cNvCxnSpPr>
            <a:cxnSpLocks/>
          </p:cNvCxnSpPr>
          <p:nvPr/>
        </p:nvCxnSpPr>
        <p:spPr>
          <a:xfrm>
            <a:off x="7212286" y="5302873"/>
            <a:ext cx="655364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1F53D2D-758C-4C70-82CE-B22206D5421A}"/>
              </a:ext>
            </a:extLst>
          </p:cNvPr>
          <p:cNvSpPr txBox="1"/>
          <p:nvPr/>
        </p:nvSpPr>
        <p:spPr>
          <a:xfrm>
            <a:off x="7834645" y="5180561"/>
            <a:ext cx="39602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입력한 유저 정보를 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UserAccount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생성자로 저장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FB7070C-FD58-41D4-9238-75BDFCCDE161}"/>
              </a:ext>
            </a:extLst>
          </p:cNvPr>
          <p:cNvCxnSpPr>
            <a:cxnSpLocks/>
          </p:cNvCxnSpPr>
          <p:nvPr/>
        </p:nvCxnSpPr>
        <p:spPr>
          <a:xfrm>
            <a:off x="7539968" y="6026858"/>
            <a:ext cx="655364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1088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(MainActivity.class)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46171D8-F7C1-449A-B665-2E1E9D9E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6" y="1907702"/>
            <a:ext cx="3043569" cy="464683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6E2CE8-8F98-400B-9FF6-D930F16103AF}"/>
              </a:ext>
            </a:extLst>
          </p:cNvPr>
          <p:cNvCxnSpPr>
            <a:cxnSpLocks/>
          </p:cNvCxnSpPr>
          <p:nvPr/>
        </p:nvCxnSpPr>
        <p:spPr>
          <a:xfrm>
            <a:off x="2990850" y="2360361"/>
            <a:ext cx="1066800" cy="0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D03FB05-7A9D-4341-AAAF-A25131047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1907702"/>
            <a:ext cx="4415297" cy="1111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5E2A6B-05EF-4C6D-A66B-91DF8A026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06" y="3173182"/>
            <a:ext cx="2800660" cy="155659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9AB01E5-B29B-4817-A517-CD5C465CE066}"/>
              </a:ext>
            </a:extLst>
          </p:cNvPr>
          <p:cNvSpPr txBox="1"/>
          <p:nvPr/>
        </p:nvSpPr>
        <p:spPr>
          <a:xfrm>
            <a:off x="4398050" y="4687311"/>
            <a:ext cx="3322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 클릭 시 근육 선택 다이얼로그 생성 함수 호출</a:t>
            </a:r>
            <a:endParaRPr lang="en-US" altLang="ko-KR" sz="110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유산소 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 클릭 시 해당 액티비티로 전환  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DE290A0-A70B-4328-9FEF-5C3028A0A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09" y="3157805"/>
            <a:ext cx="3922728" cy="3585893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BAC2E61-F19C-45C5-9AE5-5DF9997EF785}"/>
              </a:ext>
            </a:extLst>
          </p:cNvPr>
          <p:cNvCxnSpPr>
            <a:cxnSpLocks/>
          </p:cNvCxnSpPr>
          <p:nvPr/>
        </p:nvCxnSpPr>
        <p:spPr>
          <a:xfrm flipV="1">
            <a:off x="10172700" y="2979074"/>
            <a:ext cx="238125" cy="266407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69F3D2-B662-4F11-9729-B55389FF9A9E}"/>
              </a:ext>
            </a:extLst>
          </p:cNvPr>
          <p:cNvSpPr txBox="1"/>
          <p:nvPr/>
        </p:nvSpPr>
        <p:spPr>
          <a:xfrm>
            <a:off x="8889040" y="2757812"/>
            <a:ext cx="3043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근육 배열을 통해 다이얼로그 생성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A366535-1058-4535-95C5-D8C783F9C8A0}"/>
              </a:ext>
            </a:extLst>
          </p:cNvPr>
          <p:cNvCxnSpPr>
            <a:cxnSpLocks/>
          </p:cNvCxnSpPr>
          <p:nvPr/>
        </p:nvCxnSpPr>
        <p:spPr>
          <a:xfrm flipH="1" flipV="1">
            <a:off x="10172700" y="6117646"/>
            <a:ext cx="238124" cy="176128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ABC216-82C7-4965-92D9-DA51C0D5CA9C}"/>
              </a:ext>
            </a:extLst>
          </p:cNvPr>
          <p:cNvSpPr txBox="1"/>
          <p:nvPr/>
        </p:nvSpPr>
        <p:spPr>
          <a:xfrm>
            <a:off x="9008102" y="6256029"/>
            <a:ext cx="3043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항목 선택 시 액티비티 전환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75C8CFD-0D3E-4D34-B26D-A3149C2C7FA0}"/>
              </a:ext>
            </a:extLst>
          </p:cNvPr>
          <p:cNvCxnSpPr>
            <a:cxnSpLocks/>
          </p:cNvCxnSpPr>
          <p:nvPr/>
        </p:nvCxnSpPr>
        <p:spPr>
          <a:xfrm>
            <a:off x="6943725" y="1975203"/>
            <a:ext cx="182880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A6E2A1-ED57-4B35-A5A2-492CB47F59B0}"/>
              </a:ext>
            </a:extLst>
          </p:cNvPr>
          <p:cNvSpPr txBox="1"/>
          <p:nvPr/>
        </p:nvSpPr>
        <p:spPr>
          <a:xfrm>
            <a:off x="8650915" y="1844398"/>
            <a:ext cx="15217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시간 정보 호출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5C0C4B1-9763-4D2C-A35B-013FF0CD907D}"/>
              </a:ext>
            </a:extLst>
          </p:cNvPr>
          <p:cNvCxnSpPr>
            <a:cxnSpLocks/>
          </p:cNvCxnSpPr>
          <p:nvPr/>
        </p:nvCxnSpPr>
        <p:spPr>
          <a:xfrm>
            <a:off x="8582025" y="2242541"/>
            <a:ext cx="57150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37650B7-F440-45F2-8FB0-1665668491F3}"/>
              </a:ext>
            </a:extLst>
          </p:cNvPr>
          <p:cNvSpPr txBox="1"/>
          <p:nvPr/>
        </p:nvSpPr>
        <p:spPr>
          <a:xfrm>
            <a:off x="9027152" y="2100371"/>
            <a:ext cx="1700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포맷 설정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날짜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6A4AEE6-EC9D-4799-B209-F6FB6E8DB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86" y="5145006"/>
            <a:ext cx="1986198" cy="171299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B3F5671-3D87-4B6E-AAF0-95E51D103D4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43250" y="3951477"/>
            <a:ext cx="1376256" cy="1045396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1525EBC-6CE8-4421-9804-F00614DACA1B}"/>
              </a:ext>
            </a:extLst>
          </p:cNvPr>
          <p:cNvCxnSpPr>
            <a:cxnSpLocks/>
          </p:cNvCxnSpPr>
          <p:nvPr/>
        </p:nvCxnSpPr>
        <p:spPr>
          <a:xfrm>
            <a:off x="6096000" y="3951477"/>
            <a:ext cx="1825690" cy="0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5B22B08-E18F-472E-9211-31B2DCEAE059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7259984" y="6001503"/>
            <a:ext cx="745290" cy="0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83281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(MainActivity.class)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46171D8-F7C1-449A-B665-2E1E9D9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6" y="1907702"/>
            <a:ext cx="3043569" cy="46468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E3640C-FE31-4D41-AEEE-780A73AF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20" y="2095449"/>
            <a:ext cx="4332529" cy="99070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E9ED898-5A97-47CF-8277-1167CF6DC310}"/>
              </a:ext>
            </a:extLst>
          </p:cNvPr>
          <p:cNvCxnSpPr>
            <a:cxnSpLocks/>
          </p:cNvCxnSpPr>
          <p:nvPr/>
        </p:nvCxnSpPr>
        <p:spPr>
          <a:xfrm>
            <a:off x="6566189" y="2338217"/>
            <a:ext cx="234661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18E6AB-09ED-4469-84F2-220AC811CFE9}"/>
              </a:ext>
            </a:extLst>
          </p:cNvPr>
          <p:cNvSpPr txBox="1"/>
          <p:nvPr/>
        </p:nvSpPr>
        <p:spPr>
          <a:xfrm>
            <a:off x="6700188" y="2207412"/>
            <a:ext cx="19742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건강 정보 텍스트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뷰 클릭 시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A20B7C-83F1-4434-84A1-EC816942DC0F}"/>
              </a:ext>
            </a:extLst>
          </p:cNvPr>
          <p:cNvCxnSpPr>
            <a:cxnSpLocks/>
          </p:cNvCxnSpPr>
          <p:nvPr/>
        </p:nvCxnSpPr>
        <p:spPr>
          <a:xfrm>
            <a:off x="5695950" y="2590800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1F9A645-5DAB-4F69-B691-DF99D8054694}"/>
              </a:ext>
            </a:extLst>
          </p:cNvPr>
          <p:cNvSpPr txBox="1"/>
          <p:nvPr/>
        </p:nvSpPr>
        <p:spPr>
          <a:xfrm>
            <a:off x="6096000" y="2430922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정보 변경 다이얼로그 생성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BC9A44-A34C-4B41-BFEE-FA36B431E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78" y="3501065"/>
            <a:ext cx="3272393" cy="3205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807B372-F1C3-403B-918A-F9AE09478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23" y="3539621"/>
            <a:ext cx="2331444" cy="3048314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8897256-7947-4CF2-ADB8-239A7D99129C}"/>
              </a:ext>
            </a:extLst>
          </p:cNvPr>
          <p:cNvCxnSpPr>
            <a:cxnSpLocks/>
          </p:cNvCxnSpPr>
          <p:nvPr/>
        </p:nvCxnSpPr>
        <p:spPr>
          <a:xfrm flipV="1">
            <a:off x="9248081" y="3258758"/>
            <a:ext cx="541676" cy="242306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79AD5D3-774C-4A8A-8E6C-424318AD2850}"/>
              </a:ext>
            </a:extLst>
          </p:cNvPr>
          <p:cNvSpPr txBox="1"/>
          <p:nvPr/>
        </p:nvSpPr>
        <p:spPr>
          <a:xfrm>
            <a:off x="9663384" y="3116588"/>
            <a:ext cx="17006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 버튼 클릭 시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9D612F2-9D84-4DEA-8F89-E25FD1C87A37}"/>
              </a:ext>
            </a:extLst>
          </p:cNvPr>
          <p:cNvSpPr/>
          <p:nvPr/>
        </p:nvSpPr>
        <p:spPr>
          <a:xfrm>
            <a:off x="8643893" y="5592628"/>
            <a:ext cx="3517589" cy="114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D2FFA0-754F-49FF-AE7E-D22949F72C76}"/>
              </a:ext>
            </a:extLst>
          </p:cNvPr>
          <p:cNvSpPr txBox="1"/>
          <p:nvPr/>
        </p:nvSpPr>
        <p:spPr>
          <a:xfrm>
            <a:off x="9068833" y="5648801"/>
            <a:ext cx="29067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 된 데이터를 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SharedPreference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8F474C2-101A-4688-87A6-F8005F61EC73}"/>
              </a:ext>
            </a:extLst>
          </p:cNvPr>
          <p:cNvCxnSpPr>
            <a:cxnSpLocks/>
          </p:cNvCxnSpPr>
          <p:nvPr/>
        </p:nvCxnSpPr>
        <p:spPr>
          <a:xfrm>
            <a:off x="9459721" y="5469761"/>
            <a:ext cx="330036" cy="17904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F01584EC-086A-46F5-BAE1-C90E4B0CA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21" y="2095793"/>
            <a:ext cx="3196352" cy="46445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9CF7089-1429-4CB1-9ED3-7DDA067F88C9}"/>
              </a:ext>
            </a:extLst>
          </p:cNvPr>
          <p:cNvSpPr txBox="1"/>
          <p:nvPr/>
        </p:nvSpPr>
        <p:spPr>
          <a:xfrm>
            <a:off x="9392432" y="2572098"/>
            <a:ext cx="20721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SharePreference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선언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680DA7-F654-440D-9C64-70198B7EB3B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566189" y="3116588"/>
            <a:ext cx="443356" cy="423033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7C5A629-82EE-4D5D-A919-7B93D04E195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17913" y="2590800"/>
            <a:ext cx="1723307" cy="1468018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FC79B87-876B-46E7-A1E4-5A365201EB3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7856376" y="5104059"/>
            <a:ext cx="899202" cy="1074528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126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(MainActivity.class)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46171D8-F7C1-449A-B665-2E1E9D9E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6" y="1907702"/>
            <a:ext cx="3043569" cy="46468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142BC4-BACB-452B-B8DC-D0970B1FE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95" y="1907702"/>
            <a:ext cx="6911056" cy="1759422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8F302E-DC2D-4E43-9796-65D9EFA8F4B9}"/>
              </a:ext>
            </a:extLst>
          </p:cNvPr>
          <p:cNvCxnSpPr>
            <a:cxnSpLocks/>
          </p:cNvCxnSpPr>
          <p:nvPr/>
        </p:nvCxnSpPr>
        <p:spPr>
          <a:xfrm>
            <a:off x="8067675" y="2306234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3EE178-6BC6-4B01-8F4F-9932EF2E1268}"/>
              </a:ext>
            </a:extLst>
          </p:cNvPr>
          <p:cNvSpPr txBox="1"/>
          <p:nvPr/>
        </p:nvSpPr>
        <p:spPr>
          <a:xfrm>
            <a:off x="8467725" y="2146356"/>
            <a:ext cx="33222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정보를 토대로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기초대사량 </a:t>
            </a:r>
            <a:endParaRPr lang="en-US" altLang="ko-KR" sz="110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SharedPreference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 및 저장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802D16-7EA9-415E-8D91-7EF50A5DE747}"/>
              </a:ext>
            </a:extLst>
          </p:cNvPr>
          <p:cNvCxnSpPr>
            <a:cxnSpLocks/>
          </p:cNvCxnSpPr>
          <p:nvPr/>
        </p:nvCxnSpPr>
        <p:spPr>
          <a:xfrm>
            <a:off x="7229475" y="2851174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1FAF04-99F4-4957-87FF-416352E5ABB2}"/>
              </a:ext>
            </a:extLst>
          </p:cNvPr>
          <p:cNvSpPr txBox="1"/>
          <p:nvPr/>
        </p:nvSpPr>
        <p:spPr>
          <a:xfrm>
            <a:off x="7629525" y="2691296"/>
            <a:ext cx="34861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정보를 토대로 탄수화물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지방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단백질 소비량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SharedPreference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 및 저장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846E6D-0873-4CA4-857E-1BFA77A9F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51" y="4256216"/>
            <a:ext cx="7610344" cy="428685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C85125-41FB-4111-B944-C045E35C6640}"/>
              </a:ext>
            </a:extLst>
          </p:cNvPr>
          <p:cNvCxnSpPr>
            <a:cxnSpLocks/>
          </p:cNvCxnSpPr>
          <p:nvPr/>
        </p:nvCxnSpPr>
        <p:spPr>
          <a:xfrm>
            <a:off x="7134225" y="4684901"/>
            <a:ext cx="723900" cy="315724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3CF4155-94F1-4C2E-9FE6-A7F7FBBB47CC}"/>
              </a:ext>
            </a:extLst>
          </p:cNvPr>
          <p:cNvSpPr txBox="1"/>
          <p:nvPr/>
        </p:nvSpPr>
        <p:spPr>
          <a:xfrm>
            <a:off x="6477000" y="5022247"/>
            <a:ext cx="37744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SharedPreference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저장된 데이터를 호출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 대사량 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탄수화물 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단백질 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지방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 텍스트 뷰에 세팅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1064869-FA4C-4494-A3D6-DD4D92CCBA45}"/>
              </a:ext>
            </a:extLst>
          </p:cNvPr>
          <p:cNvCxnSpPr>
            <a:endCxn id="41" idx="1"/>
          </p:cNvCxnSpPr>
          <p:nvPr/>
        </p:nvCxnSpPr>
        <p:spPr>
          <a:xfrm>
            <a:off x="3095625" y="4048125"/>
            <a:ext cx="3381375" cy="1189566"/>
          </a:xfrm>
          <a:prstGeom prst="bentConnector3">
            <a:avLst>
              <a:gd name="adj1" fmla="val 28873"/>
            </a:avLst>
          </a:prstGeom>
          <a:ln w="19050">
            <a:solidFill>
              <a:srgbClr val="9273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1796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운동 루틴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(calendar.class)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52A00F5-FF6A-4270-A846-ADEE2F1B4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6" y="1907701"/>
            <a:ext cx="3034044" cy="46468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A80259-E70C-48BE-BF38-BEC011D2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13" y="2001026"/>
            <a:ext cx="6996337" cy="859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A5643A-96C4-400F-A4D5-966F03017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13" y="2923650"/>
            <a:ext cx="6996337" cy="169597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563240-99EB-44E6-8816-C56646AE41C3}"/>
              </a:ext>
            </a:extLst>
          </p:cNvPr>
          <p:cNvCxnSpPr>
            <a:cxnSpLocks/>
          </p:cNvCxnSpPr>
          <p:nvPr/>
        </p:nvCxnSpPr>
        <p:spPr>
          <a:xfrm>
            <a:off x="5191125" y="2237063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9D7ACF-8B2D-4EC0-B21E-62A2E7310530}"/>
              </a:ext>
            </a:extLst>
          </p:cNvPr>
          <p:cNvSpPr txBox="1"/>
          <p:nvPr/>
        </p:nvSpPr>
        <p:spPr>
          <a:xfrm>
            <a:off x="5591175" y="2077185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날짜 선택 시 이벤트 발생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4C557A-A838-49BC-ACBE-AF8E8BD01828}"/>
              </a:ext>
            </a:extLst>
          </p:cNvPr>
          <p:cNvCxnSpPr>
            <a:cxnSpLocks/>
          </p:cNvCxnSpPr>
          <p:nvPr/>
        </p:nvCxnSpPr>
        <p:spPr>
          <a:xfrm>
            <a:off x="6852271" y="2751586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88D643-FDC0-4762-8FBB-1A12574278C5}"/>
              </a:ext>
            </a:extLst>
          </p:cNvPr>
          <p:cNvSpPr txBox="1"/>
          <p:nvPr/>
        </p:nvSpPr>
        <p:spPr>
          <a:xfrm>
            <a:off x="7252321" y="2591708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선택한 날짜를 인수로 함수 호출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06A30AC-6CAE-425F-92AD-5DB589713EC1}"/>
              </a:ext>
            </a:extLst>
          </p:cNvPr>
          <p:cNvCxnSpPr>
            <a:cxnSpLocks/>
          </p:cNvCxnSpPr>
          <p:nvPr/>
        </p:nvCxnSpPr>
        <p:spPr>
          <a:xfrm>
            <a:off x="7421907" y="3694561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19A8E08-7030-4614-9BC3-C6393EE474A7}"/>
              </a:ext>
            </a:extLst>
          </p:cNvPr>
          <p:cNvSpPr txBox="1"/>
          <p:nvPr/>
        </p:nvSpPr>
        <p:spPr>
          <a:xfrm>
            <a:off x="7821957" y="3534683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년도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.txt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제목의 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 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파일을 연다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84D5A06-36F7-496F-9AA1-AAE766B9BDE4}"/>
              </a:ext>
            </a:extLst>
          </p:cNvPr>
          <p:cNvCxnSpPr>
            <a:cxnSpLocks/>
          </p:cNvCxnSpPr>
          <p:nvPr/>
        </p:nvCxnSpPr>
        <p:spPr>
          <a:xfrm>
            <a:off x="6852271" y="4157092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B94392-3690-49C6-AE6C-5390910844CF}"/>
              </a:ext>
            </a:extLst>
          </p:cNvPr>
          <p:cNvSpPr txBox="1"/>
          <p:nvPr/>
        </p:nvSpPr>
        <p:spPr>
          <a:xfrm>
            <a:off x="7252321" y="3997214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파일 내의 내용을 호출 후 변수에 저장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B28FF5-5231-42F5-B05B-CF2036E9A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96" y="4700945"/>
            <a:ext cx="2066662" cy="20993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D37757F-BA9D-4286-80AD-736AAEA0A4AA}"/>
              </a:ext>
            </a:extLst>
          </p:cNvPr>
          <p:cNvSpPr txBox="1"/>
          <p:nvPr/>
        </p:nvSpPr>
        <p:spPr>
          <a:xfrm>
            <a:off x="5300645" y="5834126"/>
            <a:ext cx="37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내용 텍스트 뷰에 세팅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1A7D3D-4A26-42EF-A7DE-BB58452733FF}"/>
              </a:ext>
            </a:extLst>
          </p:cNvPr>
          <p:cNvSpPr/>
          <p:nvPr/>
        </p:nvSpPr>
        <p:spPr>
          <a:xfrm>
            <a:off x="7052295" y="6471390"/>
            <a:ext cx="1929779" cy="38661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959961F-1243-4357-AC8E-6E43D961834C}"/>
              </a:ext>
            </a:extLst>
          </p:cNvPr>
          <p:cNvCxnSpPr>
            <a:cxnSpLocks/>
          </p:cNvCxnSpPr>
          <p:nvPr/>
        </p:nvCxnSpPr>
        <p:spPr>
          <a:xfrm>
            <a:off x="5300645" y="4772571"/>
            <a:ext cx="1751650" cy="993747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045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운동 루틴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(calendar.class)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52A00F5-FF6A-4270-A846-ADEE2F1B4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6" y="1907701"/>
            <a:ext cx="3034044" cy="46468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AC1EB3-6B81-4EB4-BDD8-7C1073229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92" y="1907701"/>
            <a:ext cx="4372585" cy="771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E3D160-36A6-4FD2-992F-42D09FA4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92" y="2784986"/>
            <a:ext cx="5134692" cy="160995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773417-656D-4A29-ADFE-84763B933422}"/>
              </a:ext>
            </a:extLst>
          </p:cNvPr>
          <p:cNvCxnSpPr>
            <a:cxnSpLocks/>
          </p:cNvCxnSpPr>
          <p:nvPr/>
        </p:nvCxnSpPr>
        <p:spPr>
          <a:xfrm>
            <a:off x="5309221" y="2204893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1F16B7-BF3E-47CE-A3E5-097E87D62E1B}"/>
              </a:ext>
            </a:extLst>
          </p:cNvPr>
          <p:cNvSpPr txBox="1"/>
          <p:nvPr/>
        </p:nvSpPr>
        <p:spPr>
          <a:xfrm>
            <a:off x="5709271" y="2045015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저장 버튼 클릭 시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69CC91-A6E9-48D4-8AF1-590841EA8C4E}"/>
              </a:ext>
            </a:extLst>
          </p:cNvPr>
          <p:cNvCxnSpPr>
            <a:cxnSpLocks/>
          </p:cNvCxnSpPr>
          <p:nvPr/>
        </p:nvCxnSpPr>
        <p:spPr>
          <a:xfrm>
            <a:off x="9357352" y="3671317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ED4F8A-7F45-4CF2-A916-2CBE5C3F4D25}"/>
              </a:ext>
            </a:extLst>
          </p:cNvPr>
          <p:cNvSpPr txBox="1"/>
          <p:nvPr/>
        </p:nvSpPr>
        <p:spPr>
          <a:xfrm>
            <a:off x="9757402" y="3570911"/>
            <a:ext cx="37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날짜의 파일을 </a:t>
            </a:r>
            <a:r>
              <a:rPr lang="en-US" altLang="ko-KR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67F20C5-1AA2-4B4D-9602-ABBD3EFBAA8C}"/>
              </a:ext>
            </a:extLst>
          </p:cNvPr>
          <p:cNvCxnSpPr>
            <a:cxnSpLocks/>
          </p:cNvCxnSpPr>
          <p:nvPr/>
        </p:nvCxnSpPr>
        <p:spPr>
          <a:xfrm>
            <a:off x="7470110" y="4086688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25F1351-BBBB-468B-93D4-1F07D8F3F683}"/>
              </a:ext>
            </a:extLst>
          </p:cNvPr>
          <p:cNvSpPr txBox="1"/>
          <p:nvPr/>
        </p:nvSpPr>
        <p:spPr>
          <a:xfrm>
            <a:off x="7870160" y="3986282"/>
            <a:ext cx="37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텍스트에 존재하는 데이터를 가져와 파일에 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Write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3D3851-82DB-420A-A7AB-BF1205970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14" y="4773225"/>
            <a:ext cx="3254696" cy="20847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396F72-9E12-4BEF-8DA3-A3C6B34D4886}"/>
              </a:ext>
            </a:extLst>
          </p:cNvPr>
          <p:cNvSpPr txBox="1"/>
          <p:nvPr/>
        </p:nvSpPr>
        <p:spPr>
          <a:xfrm>
            <a:off x="4925621" y="4486054"/>
            <a:ext cx="2218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1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 sz="1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Activity &gt;</a:t>
            </a:r>
            <a:endParaRPr lang="ko-KR" altLang="en-US" sz="14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CCEA109-83F5-465D-B4C0-A078E39C97D1}"/>
              </a:ext>
            </a:extLst>
          </p:cNvPr>
          <p:cNvCxnSpPr>
            <a:cxnSpLocks/>
          </p:cNvCxnSpPr>
          <p:nvPr/>
        </p:nvCxnSpPr>
        <p:spPr>
          <a:xfrm>
            <a:off x="5878857" y="5646499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E16ADE-B6DB-4EC9-A669-A4860C2E2DBC}"/>
              </a:ext>
            </a:extLst>
          </p:cNvPr>
          <p:cNvSpPr txBox="1"/>
          <p:nvPr/>
        </p:nvSpPr>
        <p:spPr>
          <a:xfrm>
            <a:off x="6278907" y="5486621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년도</a:t>
            </a:r>
            <a:r>
              <a:rPr lang="en-US" altLang="ko-KR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</a:t>
            </a:r>
            <a:r>
              <a:rPr lang="en-US" altLang="ko-KR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.txt 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제목의 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TXT 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파일을 연다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825DE48-BEA4-40C4-A92A-E37056157FE3}"/>
              </a:ext>
            </a:extLst>
          </p:cNvPr>
          <p:cNvCxnSpPr>
            <a:cxnSpLocks/>
          </p:cNvCxnSpPr>
          <p:nvPr/>
        </p:nvCxnSpPr>
        <p:spPr>
          <a:xfrm>
            <a:off x="5309221" y="6109030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4160ABF-3E86-40A4-A51D-DF4693F7B676}"/>
              </a:ext>
            </a:extLst>
          </p:cNvPr>
          <p:cNvSpPr txBox="1"/>
          <p:nvPr/>
        </p:nvSpPr>
        <p:spPr>
          <a:xfrm>
            <a:off x="5709271" y="5949152"/>
            <a:ext cx="3322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파일 내의 내용을 호출 후 변수에 저장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2A8790-C2E4-48C8-9225-516D96A00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90" y="4718852"/>
            <a:ext cx="3283247" cy="217898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999AA9-5F74-4686-AAEB-C155DA0A781E}"/>
              </a:ext>
            </a:extLst>
          </p:cNvPr>
          <p:cNvCxnSpPr>
            <a:cxnSpLocks/>
          </p:cNvCxnSpPr>
          <p:nvPr/>
        </p:nvCxnSpPr>
        <p:spPr>
          <a:xfrm flipV="1">
            <a:off x="5709271" y="6457361"/>
            <a:ext cx="3156319" cy="312730"/>
          </a:xfrm>
          <a:prstGeom prst="straightConnector1">
            <a:avLst/>
          </a:prstGeom>
          <a:ln w="28575">
            <a:solidFill>
              <a:srgbClr val="9273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3197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부위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54E44E9-906D-48EA-9007-6BC57F969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5" y="1907699"/>
            <a:ext cx="3005470" cy="46442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547562-2F9F-4E22-A026-5BDA4C0B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14" y="1907699"/>
            <a:ext cx="5556500" cy="200707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4C02885-2C30-40F5-A922-1761D57B7004}"/>
              </a:ext>
            </a:extLst>
          </p:cNvPr>
          <p:cNvCxnSpPr>
            <a:cxnSpLocks/>
          </p:cNvCxnSpPr>
          <p:nvPr/>
        </p:nvCxnSpPr>
        <p:spPr>
          <a:xfrm>
            <a:off x="8267494" y="1989271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302A5BD-6CFF-4698-B506-7AA6F1A88116}"/>
              </a:ext>
            </a:extLst>
          </p:cNvPr>
          <p:cNvSpPr txBox="1"/>
          <p:nvPr/>
        </p:nvSpPr>
        <p:spPr>
          <a:xfrm>
            <a:off x="8667545" y="1829393"/>
            <a:ext cx="11241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리스트뷰 선언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D1BEFF-15DB-4060-81DA-39DAAE99EDAD}"/>
              </a:ext>
            </a:extLst>
          </p:cNvPr>
          <p:cNvCxnSpPr>
            <a:cxnSpLocks/>
          </p:cNvCxnSpPr>
          <p:nvPr/>
        </p:nvCxnSpPr>
        <p:spPr>
          <a:xfrm>
            <a:off x="6743287" y="2289692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9D4AD50-6229-44D1-8C81-86AEC1F6B5C1}"/>
              </a:ext>
            </a:extLst>
          </p:cNvPr>
          <p:cNvSpPr txBox="1"/>
          <p:nvPr/>
        </p:nvSpPr>
        <p:spPr>
          <a:xfrm>
            <a:off x="7143338" y="2139339"/>
            <a:ext cx="2305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데이터가 들어갈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 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선언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085EBB1-317A-4393-9C23-1A327FE8C28E}"/>
              </a:ext>
            </a:extLst>
          </p:cNvPr>
          <p:cNvCxnSpPr>
            <a:cxnSpLocks/>
          </p:cNvCxnSpPr>
          <p:nvPr/>
        </p:nvCxnSpPr>
        <p:spPr>
          <a:xfrm>
            <a:off x="6019594" y="2869696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E96C2B2-29E1-4203-8C8D-898B792CF798}"/>
              </a:ext>
            </a:extLst>
          </p:cNvPr>
          <p:cNvSpPr txBox="1"/>
          <p:nvPr/>
        </p:nvSpPr>
        <p:spPr>
          <a:xfrm>
            <a:off x="6419644" y="2709818"/>
            <a:ext cx="2305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운동 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add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799279-C795-4B2F-A4D4-E3D750DF2A1A}"/>
              </a:ext>
            </a:extLst>
          </p:cNvPr>
          <p:cNvCxnSpPr>
            <a:cxnSpLocks/>
          </p:cNvCxnSpPr>
          <p:nvPr/>
        </p:nvCxnSpPr>
        <p:spPr>
          <a:xfrm>
            <a:off x="5962033" y="3835794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999318-590E-4605-9656-1C8E6CB5F317}"/>
              </a:ext>
            </a:extLst>
          </p:cNvPr>
          <p:cNvSpPr txBox="1"/>
          <p:nvPr/>
        </p:nvSpPr>
        <p:spPr>
          <a:xfrm>
            <a:off x="6362083" y="3675916"/>
            <a:ext cx="2305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ListView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연결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42E78F-7148-4A86-A12E-452F7D41C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14" y="4074652"/>
            <a:ext cx="4182059" cy="1609950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6FA1BAB-B576-44EC-B9FB-43AC76CCE16B}"/>
              </a:ext>
            </a:extLst>
          </p:cNvPr>
          <p:cNvCxnSpPr>
            <a:cxnSpLocks/>
          </p:cNvCxnSpPr>
          <p:nvPr/>
        </p:nvCxnSpPr>
        <p:spPr>
          <a:xfrm>
            <a:off x="8267494" y="5029518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41A6D01-6370-4A96-9EF0-7B5FD6950890}"/>
              </a:ext>
            </a:extLst>
          </p:cNvPr>
          <p:cNvSpPr txBox="1"/>
          <p:nvPr/>
        </p:nvSpPr>
        <p:spPr>
          <a:xfrm>
            <a:off x="8667544" y="4929112"/>
            <a:ext cx="1448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간략 설명 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4EC89C-9BED-4711-A7B9-30EE377BA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90" y="5819906"/>
            <a:ext cx="5015360" cy="938983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19491DC-0840-4813-857F-1F91F9A43B7D}"/>
              </a:ext>
            </a:extLst>
          </p:cNvPr>
          <p:cNvCxnSpPr>
            <a:cxnSpLocks/>
          </p:cNvCxnSpPr>
          <p:nvPr/>
        </p:nvCxnSpPr>
        <p:spPr>
          <a:xfrm>
            <a:off x="9154418" y="6273189"/>
            <a:ext cx="637283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F40BFD3-1043-4DC5-BB83-98ECC36D4848}"/>
              </a:ext>
            </a:extLst>
          </p:cNvPr>
          <p:cNvSpPr txBox="1"/>
          <p:nvPr/>
        </p:nvSpPr>
        <p:spPr>
          <a:xfrm>
            <a:off x="9791701" y="6142384"/>
            <a:ext cx="23066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아이템 클릭 시 액티비티 전환 이벤트 발생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402277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설명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부위 숫자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099170C-6917-4CBB-9FFD-37FDDA57B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5" y="1907698"/>
            <a:ext cx="2986420" cy="4643864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04E2CEB-63BC-4395-B3E0-B806E69627B6}"/>
              </a:ext>
            </a:extLst>
          </p:cNvPr>
          <p:cNvCxnSpPr>
            <a:cxnSpLocks/>
          </p:cNvCxnSpPr>
          <p:nvPr/>
        </p:nvCxnSpPr>
        <p:spPr>
          <a:xfrm>
            <a:off x="3209925" y="2400523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A1D99F-B953-40EE-A9BD-FE0EC5815985}"/>
              </a:ext>
            </a:extLst>
          </p:cNvPr>
          <p:cNvSpPr txBox="1"/>
          <p:nvPr/>
        </p:nvSpPr>
        <p:spPr>
          <a:xfrm>
            <a:off x="3609975" y="2300117"/>
            <a:ext cx="37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뷰 </a:t>
            </a:r>
            <a:r>
              <a:rPr lang="en-US" altLang="ko-KR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11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뷰를 사용해 운동 설명</a:t>
            </a:r>
            <a:endParaRPr lang="ko-KR" altLang="en-US" sz="11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C85D33-D5B8-4569-9CDE-27FB91CD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94" y="1997294"/>
            <a:ext cx="5087060" cy="971686"/>
          </a:xfrm>
          <a:prstGeom prst="rect">
            <a:avLst/>
          </a:prstGeom>
        </p:spPr>
      </p:pic>
      <p:sp>
        <p:nvSpPr>
          <p:cNvPr id="28" name="텍스트 상자 12">
            <a:extLst>
              <a:ext uri="{FF2B5EF4-FFF2-40B4-BE49-F238E27FC236}">
                <a16:creationId xmlns:a16="http://schemas.microsoft.com/office/drawing/2014/main" id="{79CF0233-B12D-4AD6-A777-42833846D1DB}"/>
              </a:ext>
            </a:extLst>
          </p:cNvPr>
          <p:cNvSpPr txBox="1"/>
          <p:nvPr/>
        </p:nvSpPr>
        <p:spPr>
          <a:xfrm>
            <a:off x="6387478" y="1588089"/>
            <a:ext cx="5571492" cy="5376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① YouTube Player API</a:t>
            </a:r>
            <a:r>
              <a:rPr lang="ko-KR" altLang="en-US" sz="15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프로젝트에 저장</a:t>
            </a:r>
            <a:endParaRPr lang="ko-KR" altLang="en-US" sz="15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DD3FF1-3816-44FF-B9EE-25471A7A7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09" y="3205284"/>
            <a:ext cx="5087060" cy="847843"/>
          </a:xfrm>
          <a:prstGeom prst="rect">
            <a:avLst/>
          </a:prstGeom>
        </p:spPr>
      </p:pic>
      <p:sp>
        <p:nvSpPr>
          <p:cNvPr id="31" name="텍스트 상자 12">
            <a:extLst>
              <a:ext uri="{FF2B5EF4-FFF2-40B4-BE49-F238E27FC236}">
                <a16:creationId xmlns:a16="http://schemas.microsoft.com/office/drawing/2014/main" id="{D2987031-473E-4CA8-BD4E-ECCFE000A43C}"/>
              </a:ext>
            </a:extLst>
          </p:cNvPr>
          <p:cNvSpPr txBox="1"/>
          <p:nvPr/>
        </p:nvSpPr>
        <p:spPr>
          <a:xfrm>
            <a:off x="6320803" y="2769326"/>
            <a:ext cx="5638167" cy="5376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② </a:t>
            </a:r>
            <a:r>
              <a:rPr lang="ko-KR" altLang="en-US" sz="15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</a:t>
            </a:r>
            <a:r>
              <a:rPr lang="en-US" altLang="ko-KR" sz="15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Clout Platform</a:t>
            </a:r>
            <a:r>
              <a:rPr lang="ko-KR" altLang="en-US" sz="15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프로젝트 연결</a:t>
            </a:r>
            <a:endParaRPr lang="ko-KR" altLang="en-US" sz="15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F83C93-2CAF-4F3F-80D6-2C1A86122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09" y="4229630"/>
            <a:ext cx="5087060" cy="971686"/>
          </a:xfrm>
          <a:prstGeom prst="rect">
            <a:avLst/>
          </a:prstGeom>
        </p:spPr>
      </p:pic>
      <p:sp>
        <p:nvSpPr>
          <p:cNvPr id="35" name="텍스트 상자 12">
            <a:extLst>
              <a:ext uri="{FF2B5EF4-FFF2-40B4-BE49-F238E27FC236}">
                <a16:creationId xmlns:a16="http://schemas.microsoft.com/office/drawing/2014/main" id="{6CCA193E-48B1-47F8-B2E0-C60300C5B176}"/>
              </a:ext>
            </a:extLst>
          </p:cNvPr>
          <p:cNvSpPr txBox="1"/>
          <p:nvPr/>
        </p:nvSpPr>
        <p:spPr>
          <a:xfrm>
            <a:off x="6349378" y="3829695"/>
            <a:ext cx="5804522" cy="5376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5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③ </a:t>
            </a:r>
            <a:r>
              <a:rPr lang="ko-KR" altLang="en-US" sz="15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</a:t>
            </a:r>
            <a:r>
              <a:rPr lang="en-US" altLang="ko-KR" sz="15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15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 할당 받기</a:t>
            </a:r>
            <a:endParaRPr lang="ko-KR" altLang="en-US" sz="15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AF5085-60E9-40C1-9F68-CD6EC7D15651}"/>
              </a:ext>
            </a:extLst>
          </p:cNvPr>
          <p:cNvCxnSpPr/>
          <p:nvPr/>
        </p:nvCxnSpPr>
        <p:spPr>
          <a:xfrm>
            <a:off x="6629694" y="2940405"/>
            <a:ext cx="5087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9D95B7E-E513-448A-ADF2-BDAB6800E22F}"/>
              </a:ext>
            </a:extLst>
          </p:cNvPr>
          <p:cNvCxnSpPr/>
          <p:nvPr/>
        </p:nvCxnSpPr>
        <p:spPr>
          <a:xfrm>
            <a:off x="6658269" y="3988155"/>
            <a:ext cx="5087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1A7C65F-A5D2-43AB-979B-DE101F8A68CF}"/>
              </a:ext>
            </a:extLst>
          </p:cNvPr>
          <p:cNvCxnSpPr/>
          <p:nvPr/>
        </p:nvCxnSpPr>
        <p:spPr>
          <a:xfrm>
            <a:off x="6658269" y="5074005"/>
            <a:ext cx="5087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441FF316-BB13-4A87-A616-8B8C46EED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05" y="5226154"/>
            <a:ext cx="7001497" cy="6836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BA5C21-4512-42CA-B4A4-1BABA4DC9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05" y="6057187"/>
            <a:ext cx="7001497" cy="694783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87454C3-257A-45DC-A096-616FF15DE5DE}"/>
              </a:ext>
            </a:extLst>
          </p:cNvPr>
          <p:cNvCxnSpPr>
            <a:cxnSpLocks/>
          </p:cNvCxnSpPr>
          <p:nvPr/>
        </p:nvCxnSpPr>
        <p:spPr>
          <a:xfrm>
            <a:off x="7400925" y="5771581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C5BC888-072F-4951-9E63-641CFE25B523}"/>
              </a:ext>
            </a:extLst>
          </p:cNvPr>
          <p:cNvSpPr txBox="1"/>
          <p:nvPr/>
        </p:nvSpPr>
        <p:spPr>
          <a:xfrm>
            <a:off x="7800975" y="5671175"/>
            <a:ext cx="37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동영상 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Key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입력해 동영상과 연결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2247893-0CF2-4433-BE49-BCEB712E65B3}"/>
              </a:ext>
            </a:extLst>
          </p:cNvPr>
          <p:cNvCxnSpPr>
            <a:cxnSpLocks/>
          </p:cNvCxnSpPr>
          <p:nvPr/>
        </p:nvCxnSpPr>
        <p:spPr>
          <a:xfrm>
            <a:off x="4342402" y="6579705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FF786DE-6AB1-4DFF-ADE2-75034338BC63}"/>
              </a:ext>
            </a:extLst>
          </p:cNvPr>
          <p:cNvSpPr txBox="1"/>
          <p:nvPr/>
        </p:nvSpPr>
        <p:spPr>
          <a:xfrm>
            <a:off x="4742452" y="6479299"/>
            <a:ext cx="37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동영상 클릭 시 할당 받은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 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키를 적용해 동영상 실행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56147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365997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 dirty="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ZIRA RoadMap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ZIRA 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변경사항 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1">
            <a:extLst>
              <a:ext uri="{FF2B5EF4-FFF2-40B4-BE49-F238E27FC236}">
                <a16:creationId xmlns:a16="http://schemas.microsoft.com/office/drawing/2014/main" id="{30181E89-2D9C-4E5D-8FEA-6BA3AA09B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242" y="2277162"/>
            <a:ext cx="3356882" cy="2193742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CD3C80-3631-4850-9F9B-25F14650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36" y="2277161"/>
            <a:ext cx="5362937" cy="219374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9AF61F-FD7A-49EF-AA44-950E0240DDFD}"/>
              </a:ext>
            </a:extLst>
          </p:cNvPr>
          <p:cNvCxnSpPr>
            <a:cxnSpLocks/>
          </p:cNvCxnSpPr>
          <p:nvPr/>
        </p:nvCxnSpPr>
        <p:spPr>
          <a:xfrm>
            <a:off x="4463638" y="3221673"/>
            <a:ext cx="1265953" cy="0"/>
          </a:xfrm>
          <a:prstGeom prst="straightConnector1">
            <a:avLst/>
          </a:prstGeom>
          <a:ln w="25400">
            <a:solidFill>
              <a:srgbClr val="724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12">
            <a:extLst>
              <a:ext uri="{FF2B5EF4-FFF2-40B4-BE49-F238E27FC236}">
                <a16:creationId xmlns:a16="http://schemas.microsoft.com/office/drawing/2014/main" id="{DF9C9C35-33F7-4A1F-B4EB-349603DE99C1}"/>
              </a:ext>
            </a:extLst>
          </p:cNvPr>
          <p:cNvSpPr txBox="1"/>
          <p:nvPr/>
        </p:nvSpPr>
        <p:spPr>
          <a:xfrm>
            <a:off x="1578142" y="1906536"/>
            <a:ext cx="1807083" cy="480561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 i="0" strike="noStrike" cap="none" dirty="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프로젝트 초기</a:t>
            </a:r>
          </a:p>
        </p:txBody>
      </p:sp>
      <p:sp>
        <p:nvSpPr>
          <p:cNvPr id="24" name="텍스트 상자 12">
            <a:extLst>
              <a:ext uri="{FF2B5EF4-FFF2-40B4-BE49-F238E27FC236}">
                <a16:creationId xmlns:a16="http://schemas.microsoft.com/office/drawing/2014/main" id="{537AB13E-9A12-414D-95DB-B7E7B3EF7FF1}"/>
              </a:ext>
            </a:extLst>
          </p:cNvPr>
          <p:cNvSpPr txBox="1"/>
          <p:nvPr/>
        </p:nvSpPr>
        <p:spPr>
          <a:xfrm>
            <a:off x="8471810" y="1906536"/>
            <a:ext cx="1807083" cy="480561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 i="0" strike="noStrike" cap="none" dirty="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프로젝트 중간</a:t>
            </a:r>
          </a:p>
        </p:txBody>
      </p:sp>
      <p:sp>
        <p:nvSpPr>
          <p:cNvPr id="11" name="텍스트 상자 12">
            <a:extLst>
              <a:ext uri="{FF2B5EF4-FFF2-40B4-BE49-F238E27FC236}">
                <a16:creationId xmlns:a16="http://schemas.microsoft.com/office/drawing/2014/main" id="{F624785E-8117-4391-8AB9-37FBFB1813F7}"/>
              </a:ext>
            </a:extLst>
          </p:cNvPr>
          <p:cNvSpPr txBox="1"/>
          <p:nvPr/>
        </p:nvSpPr>
        <p:spPr>
          <a:xfrm>
            <a:off x="3103445" y="4560787"/>
            <a:ext cx="6881065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구현 할 수 있는 능력에 따라 액티비티 세분화 </a:t>
            </a:r>
            <a:r>
              <a:rPr lang="en-US" altLang="ko-KR" sz="20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/ </a:t>
            </a:r>
            <a:r>
              <a:rPr lang="ko-KR" altLang="en-US" sz="20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기능 변경   </a:t>
            </a:r>
            <a:endParaRPr lang="ko-KR" altLang="en-US" sz="20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55832-9BF5-4200-8F97-63CA2FA28454}"/>
              </a:ext>
            </a:extLst>
          </p:cNvPr>
          <p:cNvSpPr txBox="1"/>
          <p:nvPr/>
        </p:nvSpPr>
        <p:spPr>
          <a:xfrm>
            <a:off x="3143351" y="5038945"/>
            <a:ext cx="2488961" cy="128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① 운동</a:t>
            </a:r>
            <a:endParaRPr lang="en-US" altLang="ko-KR" sz="1800" i="0" strike="noStrike" cap="none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②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③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 </a:t>
            </a:r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A3FA6-5CFA-4AAF-9675-2403D1A43B69}"/>
              </a:ext>
            </a:extLst>
          </p:cNvPr>
          <p:cNvSpPr txBox="1"/>
          <p:nvPr/>
        </p:nvSpPr>
        <p:spPr>
          <a:xfrm>
            <a:off x="6767868" y="5038944"/>
            <a:ext cx="5922896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 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병합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  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축소</a:t>
            </a:r>
            <a:r>
              <a:rPr lang="en-US" altLang="ko-KR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en-US" altLang="ko-KR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영양소 삭제</a:t>
            </a:r>
            <a:r>
              <a:rPr lang="en-US" altLang="ko-KR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 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변경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회원별 건강 정보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 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액티비티 추가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시작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C6FBC8-B8E5-4E04-AF1F-279522026259}"/>
              </a:ext>
            </a:extLst>
          </p:cNvPr>
          <p:cNvCxnSpPr>
            <a:cxnSpLocks/>
          </p:cNvCxnSpPr>
          <p:nvPr/>
        </p:nvCxnSpPr>
        <p:spPr>
          <a:xfrm>
            <a:off x="4695821" y="5983355"/>
            <a:ext cx="1846958" cy="0"/>
          </a:xfrm>
          <a:prstGeom prst="straightConnector1">
            <a:avLst/>
          </a:prstGeom>
          <a:ln w="25400">
            <a:solidFill>
              <a:srgbClr val="724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66943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음식 별 영양 성분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(food.class)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BC5EF45-7AFF-4DE0-95C9-009B7580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" y="1907697"/>
            <a:ext cx="2967371" cy="46187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008CC2-DC84-43F0-8F58-3AF15A1AB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84" y="1914676"/>
            <a:ext cx="5115340" cy="1111320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B764B8-1FB0-4F5D-9333-803C42206881}"/>
              </a:ext>
            </a:extLst>
          </p:cNvPr>
          <p:cNvCxnSpPr>
            <a:cxnSpLocks/>
          </p:cNvCxnSpPr>
          <p:nvPr/>
        </p:nvCxnSpPr>
        <p:spPr>
          <a:xfrm>
            <a:off x="6343237" y="2058050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D23D06D-FBED-44D2-8394-C70FD3585FD9}"/>
              </a:ext>
            </a:extLst>
          </p:cNvPr>
          <p:cNvSpPr txBox="1"/>
          <p:nvPr/>
        </p:nvSpPr>
        <p:spPr>
          <a:xfrm>
            <a:off x="6743288" y="1907697"/>
            <a:ext cx="2305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데이터가 들어갈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 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선언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D47D95-966D-4B4B-8C19-9A80BF3F4035}"/>
              </a:ext>
            </a:extLst>
          </p:cNvPr>
          <p:cNvSpPr txBox="1"/>
          <p:nvPr/>
        </p:nvSpPr>
        <p:spPr>
          <a:xfrm>
            <a:off x="6343237" y="2221948"/>
            <a:ext cx="2305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</a:t>
            </a:r>
            <a:r>
              <a:rPr lang="ko-KR" altLang="en-US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음식 </a:t>
            </a:r>
            <a:r>
              <a:rPr lang="en-US" altLang="ko-KR" sz="110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add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B415FE2-1605-4C22-9162-73E8102B7857}"/>
              </a:ext>
            </a:extLst>
          </p:cNvPr>
          <p:cNvCxnSpPr>
            <a:cxnSpLocks/>
          </p:cNvCxnSpPr>
          <p:nvPr/>
        </p:nvCxnSpPr>
        <p:spPr>
          <a:xfrm>
            <a:off x="6343237" y="2899797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1D9BAAC-BB4A-4B3B-A8B3-C4F814AE389F}"/>
              </a:ext>
            </a:extLst>
          </p:cNvPr>
          <p:cNvSpPr txBox="1"/>
          <p:nvPr/>
        </p:nvSpPr>
        <p:spPr>
          <a:xfrm>
            <a:off x="6667087" y="2790830"/>
            <a:ext cx="2305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ListView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</a:t>
            </a:r>
            <a:r>
              <a:rPr lang="ko-KR" altLang="en-US" sz="1100" i="0" strike="noStrike" cap="none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연결</a:t>
            </a:r>
            <a:endParaRPr lang="ko-KR" altLang="en-US" sz="1100" i="0" strike="noStrike" cap="none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12CF224-4327-41B2-9E36-B5689C9448BD}"/>
              </a:ext>
            </a:extLst>
          </p:cNvPr>
          <p:cNvCxnSpPr>
            <a:cxnSpLocks/>
          </p:cNvCxnSpPr>
          <p:nvPr/>
        </p:nvCxnSpPr>
        <p:spPr>
          <a:xfrm>
            <a:off x="5943187" y="2352753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D89B550-10C8-4DB4-8F29-C2F5AF48B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84" y="3221635"/>
            <a:ext cx="1971950" cy="428685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3993912-0BB5-4E9D-8395-FACE57FE5228}"/>
              </a:ext>
            </a:extLst>
          </p:cNvPr>
          <p:cNvCxnSpPr>
            <a:cxnSpLocks/>
          </p:cNvCxnSpPr>
          <p:nvPr/>
        </p:nvCxnSpPr>
        <p:spPr>
          <a:xfrm>
            <a:off x="6267035" y="3455526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B863ADA-91BB-4D23-8CF4-2BFBE052E5C4}"/>
              </a:ext>
            </a:extLst>
          </p:cNvPr>
          <p:cNvSpPr txBox="1"/>
          <p:nvPr/>
        </p:nvSpPr>
        <p:spPr>
          <a:xfrm>
            <a:off x="6667085" y="3305173"/>
            <a:ext cx="28820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영구 저장 리스트 뷰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시 사용 할 리스트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8DF188-2813-474A-90D0-BAF9495E2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84" y="3996313"/>
            <a:ext cx="3600953" cy="237205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FED03C-5A83-4907-92D7-8E6022E523D6}"/>
              </a:ext>
            </a:extLst>
          </p:cNvPr>
          <p:cNvSpPr txBox="1"/>
          <p:nvPr/>
        </p:nvSpPr>
        <p:spPr>
          <a:xfrm>
            <a:off x="7791539" y="4676773"/>
            <a:ext cx="2305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데이터 넣기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8873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EPIC – </a:t>
            </a:r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음식 검색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(food.class)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A593EFF2-44B8-406C-B38E-FF6B4F79C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44" y="2220011"/>
            <a:ext cx="4201111" cy="990738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F185841-133B-4BAA-8D1D-AA8B2479C379}"/>
              </a:ext>
            </a:extLst>
          </p:cNvPr>
          <p:cNvCxnSpPr>
            <a:cxnSpLocks/>
          </p:cNvCxnSpPr>
          <p:nvPr/>
        </p:nvCxnSpPr>
        <p:spPr>
          <a:xfrm>
            <a:off x="8692275" y="2484464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DCD5F26-FB13-4E1A-B11D-6BB7A9ECF9A9}"/>
              </a:ext>
            </a:extLst>
          </p:cNvPr>
          <p:cNvSpPr txBox="1"/>
          <p:nvPr/>
        </p:nvSpPr>
        <p:spPr>
          <a:xfrm>
            <a:off x="9092325" y="2334111"/>
            <a:ext cx="2998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텍스트에 변화가 일어나면 이벤트 실행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C53D0E-6820-405C-ABC3-3B7C12683C33}"/>
              </a:ext>
            </a:extLst>
          </p:cNvPr>
          <p:cNvCxnSpPr>
            <a:cxnSpLocks/>
          </p:cNvCxnSpPr>
          <p:nvPr/>
        </p:nvCxnSpPr>
        <p:spPr>
          <a:xfrm>
            <a:off x="5987449" y="3113612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98331E6-8ED3-49BC-A983-AA900AD3F62F}"/>
              </a:ext>
            </a:extLst>
          </p:cNvPr>
          <p:cNvSpPr txBox="1"/>
          <p:nvPr/>
        </p:nvSpPr>
        <p:spPr>
          <a:xfrm>
            <a:off x="6387499" y="2963259"/>
            <a:ext cx="2998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에디트텍스트 내용을 인수로  검색 함수 호출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6CE5BB8-B739-4CE0-8E26-42E8ED298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49" y="3393865"/>
            <a:ext cx="3360901" cy="32260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8B276A-08DB-4881-AEEC-A37640243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" y="1907696"/>
            <a:ext cx="2998651" cy="457526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55A5DB-CDE6-4777-A1ED-AAC9E77A980A}"/>
              </a:ext>
            </a:extLst>
          </p:cNvPr>
          <p:cNvCxnSpPr>
            <a:cxnSpLocks/>
          </p:cNvCxnSpPr>
          <p:nvPr/>
        </p:nvCxnSpPr>
        <p:spPr>
          <a:xfrm>
            <a:off x="5695950" y="3955391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596897-D638-4C7A-886F-25EAD7397357}"/>
              </a:ext>
            </a:extLst>
          </p:cNvPr>
          <p:cNvSpPr txBox="1"/>
          <p:nvPr/>
        </p:nvSpPr>
        <p:spPr>
          <a:xfrm>
            <a:off x="6096000" y="3805038"/>
            <a:ext cx="2998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리스트뷰 초기화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5B2C12-1AD6-4B13-967A-03E84F59B4FA}"/>
              </a:ext>
            </a:extLst>
          </p:cNvPr>
          <p:cNvCxnSpPr>
            <a:cxnSpLocks/>
          </p:cNvCxnSpPr>
          <p:nvPr/>
        </p:nvCxnSpPr>
        <p:spPr>
          <a:xfrm>
            <a:off x="6150444" y="4610133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C637F3-4038-459D-B478-328B6CA079B7}"/>
              </a:ext>
            </a:extLst>
          </p:cNvPr>
          <p:cNvSpPr txBox="1"/>
          <p:nvPr/>
        </p:nvSpPr>
        <p:spPr>
          <a:xfrm>
            <a:off x="6550494" y="4459780"/>
            <a:ext cx="35745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 입력이 없으면 다시 항목을 전부 보여줌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58B42C-80BE-4A97-A24B-4F1B1D0F92E0}"/>
              </a:ext>
            </a:extLst>
          </p:cNvPr>
          <p:cNvCxnSpPr>
            <a:cxnSpLocks/>
          </p:cNvCxnSpPr>
          <p:nvPr/>
        </p:nvCxnSpPr>
        <p:spPr>
          <a:xfrm>
            <a:off x="7682817" y="5690180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530837-6E54-448F-A5C1-E11789A6D415}"/>
              </a:ext>
            </a:extLst>
          </p:cNvPr>
          <p:cNvSpPr txBox="1"/>
          <p:nvPr/>
        </p:nvSpPr>
        <p:spPr>
          <a:xfrm>
            <a:off x="8082867" y="5539827"/>
            <a:ext cx="35745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Contains()</a:t>
            </a: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 에디트텍스트 값이 </a:t>
            </a:r>
            <a:r>
              <a:rPr lang="en-US" altLang="ko-KR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ArrayList</a:t>
            </a: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데이터들 중에 포함 되어있으면 실행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2A5C5E-0C70-4C4A-A1D6-E648E393F016}"/>
              </a:ext>
            </a:extLst>
          </p:cNvPr>
          <p:cNvCxnSpPr>
            <a:cxnSpLocks/>
          </p:cNvCxnSpPr>
          <p:nvPr/>
        </p:nvCxnSpPr>
        <p:spPr>
          <a:xfrm>
            <a:off x="5987449" y="6290063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16993E-C9E4-4898-A660-B402422CB0BE}"/>
              </a:ext>
            </a:extLst>
          </p:cNvPr>
          <p:cNvSpPr txBox="1"/>
          <p:nvPr/>
        </p:nvSpPr>
        <p:spPr>
          <a:xfrm>
            <a:off x="6387499" y="6139710"/>
            <a:ext cx="35745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포함된 리스트 값만 추출해 새로운 리스트에 입력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73476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51651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Test – Syntax Analysis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이메일이 이미 가입되어 있을때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FE98B29-7FEF-4896-9F23-71B7DDB8C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97" y="4000110"/>
            <a:ext cx="8668960" cy="847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929B88-F8BB-43A6-BE09-78B22737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24" y="2750923"/>
            <a:ext cx="8649907" cy="828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6CB8A1-D940-435F-A0E1-973F88DBF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7" y="1821977"/>
            <a:ext cx="3067633" cy="43597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D7318B5-4BD2-4224-A380-67533334E1AC}"/>
              </a:ext>
            </a:extLst>
          </p:cNvPr>
          <p:cNvCxnSpPr>
            <a:cxnSpLocks/>
          </p:cNvCxnSpPr>
          <p:nvPr/>
        </p:nvCxnSpPr>
        <p:spPr>
          <a:xfrm>
            <a:off x="4742282" y="3132966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98C4FE-F7D1-46F2-9349-ADF90A7EB7D0}"/>
              </a:ext>
            </a:extLst>
          </p:cNvPr>
          <p:cNvSpPr txBox="1"/>
          <p:nvPr/>
        </p:nvSpPr>
        <p:spPr>
          <a:xfrm>
            <a:off x="5142332" y="2982613"/>
            <a:ext cx="417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텍스트의 이메일과 </a:t>
            </a:r>
            <a:r>
              <a:rPr lang="en-US" altLang="ko-KR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FireBase</a:t>
            </a: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저장된 이메일과 비교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005ABD-A73E-49E2-A79E-A2EFD2E4AD75}"/>
              </a:ext>
            </a:extLst>
          </p:cNvPr>
          <p:cNvCxnSpPr>
            <a:cxnSpLocks/>
          </p:cNvCxnSpPr>
          <p:nvPr/>
        </p:nvCxnSpPr>
        <p:spPr>
          <a:xfrm>
            <a:off x="4223502" y="4325757"/>
            <a:ext cx="400050" cy="0"/>
          </a:xfrm>
          <a:prstGeom prst="line">
            <a:avLst/>
          </a:prstGeom>
          <a:ln w="1905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6E2870-2E1D-41AA-8571-BE6A60CF40DC}"/>
              </a:ext>
            </a:extLst>
          </p:cNvPr>
          <p:cNvSpPr txBox="1"/>
          <p:nvPr/>
        </p:nvSpPr>
        <p:spPr>
          <a:xfrm>
            <a:off x="4623552" y="4175404"/>
            <a:ext cx="417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회원가입에 실패하면 실행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F1112-2648-42A7-B28D-1BF220DCB613}"/>
              </a:ext>
            </a:extLst>
          </p:cNvPr>
          <p:cNvSpPr txBox="1"/>
          <p:nvPr/>
        </p:nvSpPr>
        <p:spPr>
          <a:xfrm>
            <a:off x="3556857" y="1912727"/>
            <a:ext cx="4330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400" b="1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에디트 텍스트의 이메일과 </a:t>
            </a:r>
            <a:r>
              <a:rPr lang="en-US" altLang="ko-KR" sz="1400" b="1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FireBase</a:t>
            </a:r>
            <a:r>
              <a:rPr lang="ko-KR" altLang="en-US" sz="1400" b="1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저장된 이메일이 같을 때</a:t>
            </a:r>
            <a:r>
              <a:rPr lang="en-US" altLang="ko-KR" sz="1400" b="1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어플리케이션이 꺼지는 </a:t>
            </a:r>
            <a:r>
              <a:rPr lang="en-US" altLang="ko-KR" sz="1400" b="1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</a:t>
            </a:r>
            <a:r>
              <a:rPr lang="en-US" altLang="ko-KR" sz="1400" b="1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xception </a:t>
            </a:r>
            <a:r>
              <a:rPr lang="ko-KR" altLang="en-US" sz="1400" b="1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발생</a:t>
            </a:r>
            <a:endParaRPr lang="ko-KR" altLang="en-US" sz="1400" b="1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3074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51651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Test – Syntax Analysis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비밀번호와 비밀번호 확인이 불일치 할 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6F729F2-3394-4835-ABB8-62DAA552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7" y="1821977"/>
            <a:ext cx="3048583" cy="43597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26A5D-0BED-425D-A210-28F16FF0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68" y="4083869"/>
            <a:ext cx="7544123" cy="676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AC5493-C627-4A14-9D83-9E5BE367A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68" y="2565837"/>
            <a:ext cx="4791398" cy="4256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0CA6E0-6ADF-4C0B-856E-830EB208558A}"/>
              </a:ext>
            </a:extLst>
          </p:cNvPr>
          <p:cNvSpPr txBox="1"/>
          <p:nvPr/>
        </p:nvSpPr>
        <p:spPr>
          <a:xfrm>
            <a:off x="4247591" y="2991519"/>
            <a:ext cx="417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텍스트와 비밀번호 확인 텍스트와 비교해 일치 여부 확인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68217-5097-4F9F-A0BE-55FF07574BF7}"/>
              </a:ext>
            </a:extLst>
          </p:cNvPr>
          <p:cNvSpPr txBox="1"/>
          <p:nvPr/>
        </p:nvSpPr>
        <p:spPr>
          <a:xfrm>
            <a:off x="3742766" y="4760238"/>
            <a:ext cx="417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비밀번호가 불일치 하면 실행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38614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51651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Test – Syntax Analysis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 규칙이 일치하지 않을 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191646C-B500-4DB2-A555-2274948CE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2" y="1821978"/>
            <a:ext cx="3118935" cy="4359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55FA7A-619E-4ECF-BD9E-A8869177F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31" y="2086842"/>
            <a:ext cx="8145177" cy="6954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F97C34-C372-4282-B8B7-7C109F6B6069}"/>
              </a:ext>
            </a:extLst>
          </p:cNvPr>
          <p:cNvSpPr txBox="1"/>
          <p:nvPr/>
        </p:nvSpPr>
        <p:spPr>
          <a:xfrm>
            <a:off x="4110750" y="2782264"/>
            <a:ext cx="417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정규식 패턴을 사용해 특정 조건의 문자를 검색</a:t>
            </a:r>
            <a:endParaRPr lang="en-US" altLang="ko-KR" sz="1100" i="0" strike="noStrike" cap="none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- 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 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 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 하나의 문자 </a:t>
            </a:r>
            <a:r>
              <a:rPr lang="en-US" altLang="ko-KR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100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 하나의 숫자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A64BF2-3F43-41D8-9A12-43C24ECE1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31" y="4001852"/>
            <a:ext cx="8145177" cy="445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5339F7-8A54-4F87-BE36-F6B7B7AB23DF}"/>
              </a:ext>
            </a:extLst>
          </p:cNvPr>
          <p:cNvSpPr txBox="1"/>
          <p:nvPr/>
        </p:nvSpPr>
        <p:spPr>
          <a:xfrm>
            <a:off x="4008000" y="4447544"/>
            <a:ext cx="417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1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비밀번호가 정규식 패턴을 지키지 못하면 에러 메시지 출력</a:t>
            </a:r>
            <a:endParaRPr lang="ko-KR" altLang="en-US" sz="1100" i="0" strike="noStrike" cap="none" dirty="0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91801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39421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Test – </a:t>
            </a:r>
            <a:r>
              <a:rPr lang="ko-KR" altLang="en-US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검토 회의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B05A5EA-DE76-4D85-A2D1-BFBC83441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0" y="2966265"/>
            <a:ext cx="2571750" cy="2661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2C70D3-E33E-460E-8E98-D63FF5077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45" y="2930364"/>
            <a:ext cx="2571750" cy="26969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C5C5F4-8A7A-4EA9-BCAE-14BFBE358641}"/>
              </a:ext>
            </a:extLst>
          </p:cNvPr>
          <p:cNvSpPr txBox="1"/>
          <p:nvPr/>
        </p:nvSpPr>
        <p:spPr>
          <a:xfrm>
            <a:off x="1784245" y="5822475"/>
            <a:ext cx="417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전문가</a:t>
            </a:r>
            <a:r>
              <a:rPr lang="en-US" altLang="ko-KR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헬스 트레이너</a:t>
            </a:r>
            <a:r>
              <a:rPr lang="en-US" altLang="ko-KR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정보가 정확한지</a:t>
            </a:r>
            <a:endParaRPr lang="en-US" altLang="ko-KR" sz="1600" i="0" strike="noStrike" cap="none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600" i="0" strike="noStrike" cap="none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D8416D-B96B-494C-99B9-66751B616B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3182690"/>
            <a:ext cx="3149600" cy="236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B20FD4-D7EE-4C94-8515-6BE7C80BCFDD}"/>
              </a:ext>
            </a:extLst>
          </p:cNvPr>
          <p:cNvSpPr txBox="1"/>
          <p:nvPr/>
        </p:nvSpPr>
        <p:spPr>
          <a:xfrm>
            <a:off x="8489845" y="5629031"/>
            <a:ext cx="417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</a:t>
            </a:r>
            <a:r>
              <a:rPr lang="en-US" altLang="ko-KR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헬스 초보자</a:t>
            </a:r>
            <a:r>
              <a:rPr lang="en-US" altLang="ko-KR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  <a:p>
            <a:pPr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1600" i="0" strike="noStrike" cap="none">
                <a:solidFill>
                  <a:srgbClr val="92734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요구하는 정보가 있는지</a:t>
            </a:r>
            <a:endParaRPr lang="en-US" altLang="ko-KR" sz="1600" i="0" strike="noStrike" cap="none">
              <a:solidFill>
                <a:srgbClr val="92734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65110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09865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Problem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해결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Exception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248D7BB-D2E2-4BFD-97A9-5B4ACB355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7" y="2555390"/>
            <a:ext cx="2060662" cy="29968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F558E0-EF5A-440A-A07C-CC8D3BB29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15" y="2610435"/>
            <a:ext cx="6456775" cy="59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EC1156-8862-4AA2-861D-759514653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51" y="3393095"/>
            <a:ext cx="6456774" cy="4119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C634C9-FD80-4166-B234-1CD04A412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97" y="5606302"/>
            <a:ext cx="5734850" cy="4382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3C94D6-DBD4-4144-9137-3E2B48FE4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75" y="4594022"/>
            <a:ext cx="5887272" cy="8287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4E0682-52EF-4F4F-BC36-D8563834227C}"/>
              </a:ext>
            </a:extLst>
          </p:cNvPr>
          <p:cNvSpPr txBox="1"/>
          <p:nvPr/>
        </p:nvSpPr>
        <p:spPr>
          <a:xfrm>
            <a:off x="342317" y="1800779"/>
            <a:ext cx="93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EditText</a:t>
            </a:r>
            <a:r>
              <a:rPr lang="ko-KR" altLang="en-US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사용자가 값을 입력 안할 때 </a:t>
            </a:r>
            <a:r>
              <a:rPr lang="en-US" altLang="ko-KR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Exception </a:t>
            </a:r>
            <a:r>
              <a:rPr lang="ko-KR" altLang="en-US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발생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B807C0-AF87-40D5-A515-8E2D3F2F4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45" y="3579902"/>
            <a:ext cx="2331444" cy="30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73012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prstClr val="white"/>
                </a:solidFill>
              </a:rPr>
              <a:t>“</a:t>
            </a:r>
            <a:endParaRPr lang="ko-KR" altLang="en-US" sz="8800" b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prstClr val="white"/>
                </a:solidFill>
              </a:rPr>
              <a:t>”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3096324"/>
            <a:ext cx="4654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i="1">
                <a:solidFill>
                  <a:prstClr val="white"/>
                </a:solidFill>
                <a:latin typeface="나눔스퀘어_ac" pitchFamily="50" charset="-127"/>
                <a:ea typeface="나눔스퀘어_ac" pitchFamily="50" charset="-127"/>
              </a:rPr>
              <a:t>Thank You</a:t>
            </a:r>
            <a:r>
              <a:rPr lang="en-US" altLang="ko-KR" sz="6600" i="1">
                <a:solidFill>
                  <a:prstClr val="white"/>
                </a:solidFill>
              </a:rPr>
              <a:t>.</a:t>
            </a:r>
            <a:endParaRPr lang="ko-KR" altLang="en-US" sz="6600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2123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365997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 dirty="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ZIRA RoadMap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ZIRA 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변경사항 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12">
            <a:extLst>
              <a:ext uri="{FF2B5EF4-FFF2-40B4-BE49-F238E27FC236}">
                <a16:creationId xmlns:a16="http://schemas.microsoft.com/office/drawing/2014/main" id="{DF9C9C35-33F7-4A1F-B4EB-349603DE99C1}"/>
              </a:ext>
            </a:extLst>
          </p:cNvPr>
          <p:cNvSpPr txBox="1"/>
          <p:nvPr/>
        </p:nvSpPr>
        <p:spPr>
          <a:xfrm>
            <a:off x="5192458" y="1856133"/>
            <a:ext cx="1807083" cy="480561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프로젝트 최종</a:t>
            </a:r>
            <a:endParaRPr lang="ko-KR" altLang="en-US" sz="20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55832-9BF5-4200-8F97-63CA2FA28454}"/>
              </a:ext>
            </a:extLst>
          </p:cNvPr>
          <p:cNvSpPr txBox="1"/>
          <p:nvPr/>
        </p:nvSpPr>
        <p:spPr>
          <a:xfrm>
            <a:off x="3143351" y="5038945"/>
            <a:ext cx="2488961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i="0" strike="noStrike" cap="none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① 운동</a:t>
            </a:r>
            <a:endParaRPr lang="en-US" altLang="ko-KR" sz="1800" i="0" strike="noStrike" cap="none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②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③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④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메인화면</a:t>
            </a:r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A3FA6-5CFA-4AAF-9675-2403D1A43B69}"/>
              </a:ext>
            </a:extLst>
          </p:cNvPr>
          <p:cNvSpPr txBox="1"/>
          <p:nvPr/>
        </p:nvSpPr>
        <p:spPr>
          <a:xfrm>
            <a:off x="6767868" y="5038944"/>
            <a:ext cx="5922896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영양소  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병합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관리 에픽으로 이전</a:t>
            </a:r>
            <a:r>
              <a:rPr lang="en-US" altLang="ko-KR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회원관리 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메인화면</a:t>
            </a:r>
            <a:endParaRPr lang="en-US" altLang="ko-KR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C6FBC8-B8E5-4E04-AF1F-279522026259}"/>
              </a:ext>
            </a:extLst>
          </p:cNvPr>
          <p:cNvCxnSpPr>
            <a:cxnSpLocks/>
          </p:cNvCxnSpPr>
          <p:nvPr/>
        </p:nvCxnSpPr>
        <p:spPr>
          <a:xfrm>
            <a:off x="4695821" y="5983355"/>
            <a:ext cx="1846958" cy="0"/>
          </a:xfrm>
          <a:prstGeom prst="straightConnector1">
            <a:avLst/>
          </a:prstGeom>
          <a:ln w="25400">
            <a:solidFill>
              <a:srgbClr val="724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6064F39-377A-46C3-A996-9C2B11151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09" y="2298986"/>
            <a:ext cx="9272034" cy="26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9691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21755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Progress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진행 일정 </a:t>
            </a:r>
            <a:r>
              <a:rPr lang="en-US" altLang="ko-KR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36EF969-CFB4-4DF7-9EB3-3861D42EB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1" y="1830142"/>
            <a:ext cx="9221487" cy="3797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467E7F-3A66-4137-A657-2284850B1287}"/>
              </a:ext>
            </a:extLst>
          </p:cNvPr>
          <p:cNvSpPr/>
          <p:nvPr/>
        </p:nvSpPr>
        <p:spPr>
          <a:xfrm>
            <a:off x="3683495" y="2500511"/>
            <a:ext cx="1679079" cy="100468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83451-74D9-4E1C-9C5A-3DF34C5AA47D}"/>
              </a:ext>
            </a:extLst>
          </p:cNvPr>
          <p:cNvCxnSpPr>
            <a:cxnSpLocks/>
          </p:cNvCxnSpPr>
          <p:nvPr/>
        </p:nvCxnSpPr>
        <p:spPr>
          <a:xfrm flipV="1">
            <a:off x="5362574" y="2712345"/>
            <a:ext cx="559693" cy="1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텍스트 상자 12">
            <a:extLst>
              <a:ext uri="{FF2B5EF4-FFF2-40B4-BE49-F238E27FC236}">
                <a16:creationId xmlns:a16="http://schemas.microsoft.com/office/drawing/2014/main" id="{06FA97A5-EE5A-4DEF-AF87-AAED1D35D432}"/>
              </a:ext>
            </a:extLst>
          </p:cNvPr>
          <p:cNvSpPr txBox="1"/>
          <p:nvPr/>
        </p:nvSpPr>
        <p:spPr>
          <a:xfrm>
            <a:off x="5915025" y="2512260"/>
            <a:ext cx="1447800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1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차 스프린트</a:t>
            </a:r>
            <a:endParaRPr lang="en-US" altLang="ko-KR" sz="140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(10.10 ~ 10.20)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88B26D-3C5A-470F-9E52-F9236B19A1D1}"/>
              </a:ext>
            </a:extLst>
          </p:cNvPr>
          <p:cNvSpPr/>
          <p:nvPr/>
        </p:nvSpPr>
        <p:spPr>
          <a:xfrm>
            <a:off x="5362574" y="3505201"/>
            <a:ext cx="1679079" cy="670368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A2BDBA-A7D8-48D6-955F-BE44CE82C795}"/>
              </a:ext>
            </a:extLst>
          </p:cNvPr>
          <p:cNvCxnSpPr>
            <a:cxnSpLocks/>
          </p:cNvCxnSpPr>
          <p:nvPr/>
        </p:nvCxnSpPr>
        <p:spPr>
          <a:xfrm flipV="1">
            <a:off x="7041653" y="3717034"/>
            <a:ext cx="559693" cy="1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텍스트 상자 12">
            <a:extLst>
              <a:ext uri="{FF2B5EF4-FFF2-40B4-BE49-F238E27FC236}">
                <a16:creationId xmlns:a16="http://schemas.microsoft.com/office/drawing/2014/main" id="{1DAC19B0-0DC5-4039-9535-5A2D293B6CD7}"/>
              </a:ext>
            </a:extLst>
          </p:cNvPr>
          <p:cNvSpPr txBox="1"/>
          <p:nvPr/>
        </p:nvSpPr>
        <p:spPr>
          <a:xfrm>
            <a:off x="7594104" y="3516949"/>
            <a:ext cx="1447800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2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차 스프린트</a:t>
            </a:r>
            <a:endParaRPr lang="en-US" altLang="ko-KR" sz="140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(10.21 ~ 11.12)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F5F6-0193-4984-BC11-3E2B2965D59E}"/>
              </a:ext>
            </a:extLst>
          </p:cNvPr>
          <p:cNvSpPr/>
          <p:nvPr/>
        </p:nvSpPr>
        <p:spPr>
          <a:xfrm>
            <a:off x="7041653" y="4128951"/>
            <a:ext cx="1679079" cy="100468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D39F419-D134-46E8-AB37-64A1A63D1051}"/>
              </a:ext>
            </a:extLst>
          </p:cNvPr>
          <p:cNvCxnSpPr>
            <a:cxnSpLocks/>
          </p:cNvCxnSpPr>
          <p:nvPr/>
        </p:nvCxnSpPr>
        <p:spPr>
          <a:xfrm flipV="1">
            <a:off x="8720732" y="4340785"/>
            <a:ext cx="559693" cy="1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텍스트 상자 12">
            <a:extLst>
              <a:ext uri="{FF2B5EF4-FFF2-40B4-BE49-F238E27FC236}">
                <a16:creationId xmlns:a16="http://schemas.microsoft.com/office/drawing/2014/main" id="{F760B055-8E9D-460F-85F2-D1A2AE8DB727}"/>
              </a:ext>
            </a:extLst>
          </p:cNvPr>
          <p:cNvSpPr txBox="1"/>
          <p:nvPr/>
        </p:nvSpPr>
        <p:spPr>
          <a:xfrm>
            <a:off x="9273183" y="4140700"/>
            <a:ext cx="1447800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3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차 스프린트</a:t>
            </a:r>
            <a:endParaRPr lang="en-US" altLang="ko-KR" sz="140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(11.15 ~ 11.30)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28" name="텍스트 상자 12">
            <a:extLst>
              <a:ext uri="{FF2B5EF4-FFF2-40B4-BE49-F238E27FC236}">
                <a16:creationId xmlns:a16="http://schemas.microsoft.com/office/drawing/2014/main" id="{3F18FA75-6AEB-4140-B263-5033FDA9C01E}"/>
              </a:ext>
            </a:extLst>
          </p:cNvPr>
          <p:cNvSpPr txBox="1"/>
          <p:nvPr/>
        </p:nvSpPr>
        <p:spPr>
          <a:xfrm>
            <a:off x="3116018" y="5358281"/>
            <a:ext cx="6881065" cy="1204046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0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&lt;</a:t>
            </a:r>
            <a:r>
              <a:rPr lang="ko-KR" altLang="en-US" sz="20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변경사항</a:t>
            </a:r>
            <a:r>
              <a:rPr lang="en-US" altLang="ko-KR" sz="20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&gt;</a:t>
            </a: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① 영양소 에픽 진행 기간 변경 </a:t>
            </a:r>
            <a:r>
              <a:rPr lang="en-US" altLang="ko-KR" sz="1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1400">
                <a:solidFill>
                  <a:srgbClr val="724B18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임무 수행 가능 기간에 따른 일정 변경</a:t>
            </a:r>
            <a:endParaRPr lang="ko-KR" altLang="en-US" sz="2400" i="0" strike="noStrike" cap="none" dirty="0">
              <a:solidFill>
                <a:srgbClr val="724B18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94637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40126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Role Designation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역할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능력에 따른 역할 부여 및 수행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E3BDAE-2FC8-4FEC-8D52-FA6C6555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41676"/>
            <a:ext cx="3159873" cy="44106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A76D35-4DD4-4379-AC7F-9191DD5E0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41" y="2698599"/>
            <a:ext cx="1194690" cy="168938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99F54E-D9C3-4571-A85F-300D28BA9377}"/>
              </a:ext>
            </a:extLst>
          </p:cNvPr>
          <p:cNvSpPr/>
          <p:nvPr/>
        </p:nvSpPr>
        <p:spPr>
          <a:xfrm>
            <a:off x="1503333" y="4822024"/>
            <a:ext cx="140070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B0DBE5-7F03-459D-A117-61FC0ECD82DF}"/>
              </a:ext>
            </a:extLst>
          </p:cNvPr>
          <p:cNvSpPr txBox="1"/>
          <p:nvPr/>
        </p:nvSpPr>
        <p:spPr>
          <a:xfrm>
            <a:off x="1416511" y="5012408"/>
            <a:ext cx="1576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정보통신공학과</a:t>
            </a:r>
            <a:endParaRPr lang="en-US" altLang="ko-KR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20194437</a:t>
            </a:r>
          </a:p>
          <a:p>
            <a:pPr algn="ctr"/>
            <a:r>
              <a:rPr lang="ko-KR" altLang="en-US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 지 원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D86433-752B-44FD-8892-6977D1950268}"/>
              </a:ext>
            </a:extLst>
          </p:cNvPr>
          <p:cNvCxnSpPr>
            <a:cxnSpLocks/>
          </p:cNvCxnSpPr>
          <p:nvPr/>
        </p:nvCxnSpPr>
        <p:spPr>
          <a:xfrm>
            <a:off x="6674427" y="2376675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텍스트 상자 12">
            <a:extLst>
              <a:ext uri="{FF2B5EF4-FFF2-40B4-BE49-F238E27FC236}">
                <a16:creationId xmlns:a16="http://schemas.microsoft.com/office/drawing/2014/main" id="{6B0172CC-4A7D-4EF6-B073-52D29B835A11}"/>
              </a:ext>
            </a:extLst>
          </p:cNvPr>
          <p:cNvSpPr txBox="1"/>
          <p:nvPr/>
        </p:nvSpPr>
        <p:spPr>
          <a:xfrm>
            <a:off x="1508094" y="2153074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구성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19F3006-478A-4847-A6C9-8297C6324CCA}"/>
              </a:ext>
            </a:extLst>
          </p:cNvPr>
          <p:cNvCxnSpPr>
            <a:cxnSpLocks/>
          </p:cNvCxnSpPr>
          <p:nvPr/>
        </p:nvCxnSpPr>
        <p:spPr>
          <a:xfrm>
            <a:off x="6674427" y="2687054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텍스트 상자 12">
            <a:extLst>
              <a:ext uri="{FF2B5EF4-FFF2-40B4-BE49-F238E27FC236}">
                <a16:creationId xmlns:a16="http://schemas.microsoft.com/office/drawing/2014/main" id="{85F8C5AC-BCC2-4378-8CDB-57852000B565}"/>
              </a:ext>
            </a:extLst>
          </p:cNvPr>
          <p:cNvSpPr txBox="1"/>
          <p:nvPr/>
        </p:nvSpPr>
        <p:spPr>
          <a:xfrm>
            <a:off x="1508094" y="2463453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구성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E0B265-0892-4738-AEEF-AEEAED00277B}"/>
              </a:ext>
            </a:extLst>
          </p:cNvPr>
          <p:cNvCxnSpPr>
            <a:cxnSpLocks/>
          </p:cNvCxnSpPr>
          <p:nvPr/>
        </p:nvCxnSpPr>
        <p:spPr>
          <a:xfrm>
            <a:off x="6674427" y="2997431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텍스트 상자 12">
            <a:extLst>
              <a:ext uri="{FF2B5EF4-FFF2-40B4-BE49-F238E27FC236}">
                <a16:creationId xmlns:a16="http://schemas.microsoft.com/office/drawing/2014/main" id="{BA346E59-1176-4245-A129-2C5B378DD5B1}"/>
              </a:ext>
            </a:extLst>
          </p:cNvPr>
          <p:cNvSpPr txBox="1"/>
          <p:nvPr/>
        </p:nvSpPr>
        <p:spPr>
          <a:xfrm>
            <a:off x="1293850" y="2773830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구성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53" name="텍스트 상자 12">
            <a:extLst>
              <a:ext uri="{FF2B5EF4-FFF2-40B4-BE49-F238E27FC236}">
                <a16:creationId xmlns:a16="http://schemas.microsoft.com/office/drawing/2014/main" id="{025C964D-BE26-47AC-B592-F0B6EB5B4FDB}"/>
              </a:ext>
            </a:extLst>
          </p:cNvPr>
          <p:cNvSpPr txBox="1"/>
          <p:nvPr/>
        </p:nvSpPr>
        <p:spPr>
          <a:xfrm>
            <a:off x="8229599" y="6252367"/>
            <a:ext cx="2222569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기타</a:t>
            </a:r>
            <a:endParaRPr lang="ko-KR" altLang="en-US" sz="1600" b="1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EC540DF-CF90-492A-9A79-139D7043B3F4}"/>
              </a:ext>
            </a:extLst>
          </p:cNvPr>
          <p:cNvCxnSpPr>
            <a:cxnSpLocks/>
          </p:cNvCxnSpPr>
          <p:nvPr/>
        </p:nvCxnSpPr>
        <p:spPr>
          <a:xfrm>
            <a:off x="6674426" y="6451776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텍스트 상자 12">
            <a:extLst>
              <a:ext uri="{FF2B5EF4-FFF2-40B4-BE49-F238E27FC236}">
                <a16:creationId xmlns:a16="http://schemas.microsoft.com/office/drawing/2014/main" id="{352F28BB-8002-4866-AEA5-C4EE85D9FA47}"/>
              </a:ext>
            </a:extLst>
          </p:cNvPr>
          <p:cNvSpPr txBox="1"/>
          <p:nvPr/>
        </p:nvSpPr>
        <p:spPr>
          <a:xfrm>
            <a:off x="1293849" y="6228175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사용성 테스트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어플리케이션 전체 디자인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4175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40126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Role Designation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역할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능력에 따른 역할 부여 및 수행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E3BDAE-2FC8-4FEC-8D52-FA6C6555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41676"/>
            <a:ext cx="3159873" cy="44106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D86433-752B-44FD-8892-6977D1950268}"/>
              </a:ext>
            </a:extLst>
          </p:cNvPr>
          <p:cNvCxnSpPr>
            <a:cxnSpLocks/>
          </p:cNvCxnSpPr>
          <p:nvPr/>
        </p:nvCxnSpPr>
        <p:spPr>
          <a:xfrm>
            <a:off x="6674427" y="2376675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텍스트 상자 12">
            <a:extLst>
              <a:ext uri="{FF2B5EF4-FFF2-40B4-BE49-F238E27FC236}">
                <a16:creationId xmlns:a16="http://schemas.microsoft.com/office/drawing/2014/main" id="{6B0172CC-4A7D-4EF6-B073-52D29B835A11}"/>
              </a:ext>
            </a:extLst>
          </p:cNvPr>
          <p:cNvSpPr txBox="1"/>
          <p:nvPr/>
        </p:nvSpPr>
        <p:spPr>
          <a:xfrm>
            <a:off x="1508094" y="2153074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건강 정보표시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19F3006-478A-4847-A6C9-8297C6324CCA}"/>
              </a:ext>
            </a:extLst>
          </p:cNvPr>
          <p:cNvCxnSpPr>
            <a:cxnSpLocks/>
          </p:cNvCxnSpPr>
          <p:nvPr/>
        </p:nvCxnSpPr>
        <p:spPr>
          <a:xfrm>
            <a:off x="6674427" y="5327660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텍스트 상자 12">
            <a:extLst>
              <a:ext uri="{FF2B5EF4-FFF2-40B4-BE49-F238E27FC236}">
                <a16:creationId xmlns:a16="http://schemas.microsoft.com/office/drawing/2014/main" id="{85F8C5AC-BCC2-4378-8CDB-57852000B565}"/>
              </a:ext>
            </a:extLst>
          </p:cNvPr>
          <p:cNvSpPr txBox="1"/>
          <p:nvPr/>
        </p:nvSpPr>
        <p:spPr>
          <a:xfrm>
            <a:off x="1508094" y="5104059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 정보 수집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건강 정보 계산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E0B265-0892-4738-AEEF-AEEAED00277B}"/>
              </a:ext>
            </a:extLst>
          </p:cNvPr>
          <p:cNvCxnSpPr>
            <a:cxnSpLocks/>
          </p:cNvCxnSpPr>
          <p:nvPr/>
        </p:nvCxnSpPr>
        <p:spPr>
          <a:xfrm>
            <a:off x="6674427" y="3655464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텍스트 상자 12">
            <a:extLst>
              <a:ext uri="{FF2B5EF4-FFF2-40B4-BE49-F238E27FC236}">
                <a16:creationId xmlns:a16="http://schemas.microsoft.com/office/drawing/2014/main" id="{BA346E59-1176-4245-A129-2C5B378DD5B1}"/>
              </a:ext>
            </a:extLst>
          </p:cNvPr>
          <p:cNvSpPr txBox="1"/>
          <p:nvPr/>
        </p:nvSpPr>
        <p:spPr>
          <a:xfrm>
            <a:off x="1293850" y="3431863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구성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53" name="텍스트 상자 12">
            <a:extLst>
              <a:ext uri="{FF2B5EF4-FFF2-40B4-BE49-F238E27FC236}">
                <a16:creationId xmlns:a16="http://schemas.microsoft.com/office/drawing/2014/main" id="{025C964D-BE26-47AC-B592-F0B6EB5B4FDB}"/>
              </a:ext>
            </a:extLst>
          </p:cNvPr>
          <p:cNvSpPr txBox="1"/>
          <p:nvPr/>
        </p:nvSpPr>
        <p:spPr>
          <a:xfrm>
            <a:off x="8229599" y="6252367"/>
            <a:ext cx="2222569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기타</a:t>
            </a:r>
            <a:endParaRPr lang="ko-KR" altLang="en-US" sz="1600" b="1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EC540DF-CF90-492A-9A79-139D7043B3F4}"/>
              </a:ext>
            </a:extLst>
          </p:cNvPr>
          <p:cNvCxnSpPr>
            <a:cxnSpLocks/>
          </p:cNvCxnSpPr>
          <p:nvPr/>
        </p:nvCxnSpPr>
        <p:spPr>
          <a:xfrm>
            <a:off x="6674426" y="6451776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텍스트 상자 12">
            <a:extLst>
              <a:ext uri="{FF2B5EF4-FFF2-40B4-BE49-F238E27FC236}">
                <a16:creationId xmlns:a16="http://schemas.microsoft.com/office/drawing/2014/main" id="{352F28BB-8002-4866-AEA5-C4EE85D9FA47}"/>
              </a:ext>
            </a:extLst>
          </p:cNvPr>
          <p:cNvSpPr txBox="1"/>
          <p:nvPr/>
        </p:nvSpPr>
        <p:spPr>
          <a:xfrm>
            <a:off x="1293849" y="6228175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사용성 테스트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자료 조사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운동 방법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8C2308E-F0D8-4092-994C-CE5B707FD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78" y="2698599"/>
            <a:ext cx="1208653" cy="16817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13891-477A-4E72-86E1-EA65920AFA79}"/>
              </a:ext>
            </a:extLst>
          </p:cNvPr>
          <p:cNvSpPr/>
          <p:nvPr/>
        </p:nvSpPr>
        <p:spPr>
          <a:xfrm>
            <a:off x="1496351" y="4847477"/>
            <a:ext cx="140070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46DB88-6562-4650-B173-6AAEAD551F19}"/>
              </a:ext>
            </a:extLst>
          </p:cNvPr>
          <p:cNvSpPr txBox="1"/>
          <p:nvPr/>
        </p:nvSpPr>
        <p:spPr>
          <a:xfrm>
            <a:off x="1408667" y="5048323"/>
            <a:ext cx="1576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정보통신공학과</a:t>
            </a:r>
            <a:endParaRPr lang="en-US" altLang="ko-KR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20184306</a:t>
            </a:r>
          </a:p>
          <a:p>
            <a:pPr algn="ctr"/>
            <a:r>
              <a:rPr lang="ko-KR" altLang="en-US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 규 현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8196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40126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Role Designation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역할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능력에 따른 역할 부여 및 수행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E3BDAE-2FC8-4FEC-8D52-FA6C6555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41676"/>
            <a:ext cx="3159873" cy="44106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D86433-752B-44FD-8892-6977D1950268}"/>
              </a:ext>
            </a:extLst>
          </p:cNvPr>
          <p:cNvCxnSpPr>
            <a:cxnSpLocks/>
          </p:cNvCxnSpPr>
          <p:nvPr/>
        </p:nvCxnSpPr>
        <p:spPr>
          <a:xfrm>
            <a:off x="6674427" y="2376675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텍스트 상자 12">
            <a:extLst>
              <a:ext uri="{FF2B5EF4-FFF2-40B4-BE49-F238E27FC236}">
                <a16:creationId xmlns:a16="http://schemas.microsoft.com/office/drawing/2014/main" id="{6B0172CC-4A7D-4EF6-B073-52D29B835A11}"/>
              </a:ext>
            </a:extLst>
          </p:cNvPr>
          <p:cNvSpPr txBox="1"/>
          <p:nvPr/>
        </p:nvSpPr>
        <p:spPr>
          <a:xfrm>
            <a:off x="1508094" y="2153074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근육 선택 </a:t>
            </a: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Dialog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19F3006-478A-4847-A6C9-8297C6324CCA}"/>
              </a:ext>
            </a:extLst>
          </p:cNvPr>
          <p:cNvCxnSpPr>
            <a:cxnSpLocks/>
          </p:cNvCxnSpPr>
          <p:nvPr/>
        </p:nvCxnSpPr>
        <p:spPr>
          <a:xfrm>
            <a:off x="6674427" y="6077571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텍스트 상자 12">
            <a:extLst>
              <a:ext uri="{FF2B5EF4-FFF2-40B4-BE49-F238E27FC236}">
                <a16:creationId xmlns:a16="http://schemas.microsoft.com/office/drawing/2014/main" id="{85F8C5AC-BCC2-4378-8CDB-57852000B565}"/>
              </a:ext>
            </a:extLst>
          </p:cNvPr>
          <p:cNvSpPr txBox="1"/>
          <p:nvPr/>
        </p:nvSpPr>
        <p:spPr>
          <a:xfrm>
            <a:off x="1508094" y="5853970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음식 리스트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데이터 저장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E0B265-0892-4738-AEEF-AEEAED00277B}"/>
              </a:ext>
            </a:extLst>
          </p:cNvPr>
          <p:cNvCxnSpPr>
            <a:cxnSpLocks/>
          </p:cNvCxnSpPr>
          <p:nvPr/>
        </p:nvCxnSpPr>
        <p:spPr>
          <a:xfrm>
            <a:off x="6674427" y="3655464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텍스트 상자 12">
            <a:extLst>
              <a:ext uri="{FF2B5EF4-FFF2-40B4-BE49-F238E27FC236}">
                <a16:creationId xmlns:a16="http://schemas.microsoft.com/office/drawing/2014/main" id="{BA346E59-1176-4245-A129-2C5B378DD5B1}"/>
              </a:ext>
            </a:extLst>
          </p:cNvPr>
          <p:cNvSpPr txBox="1"/>
          <p:nvPr/>
        </p:nvSpPr>
        <p:spPr>
          <a:xfrm>
            <a:off x="1293850" y="3431863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구성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53" name="텍스트 상자 12">
            <a:extLst>
              <a:ext uri="{FF2B5EF4-FFF2-40B4-BE49-F238E27FC236}">
                <a16:creationId xmlns:a16="http://schemas.microsoft.com/office/drawing/2014/main" id="{025C964D-BE26-47AC-B592-F0B6EB5B4FDB}"/>
              </a:ext>
            </a:extLst>
          </p:cNvPr>
          <p:cNvSpPr txBox="1"/>
          <p:nvPr/>
        </p:nvSpPr>
        <p:spPr>
          <a:xfrm>
            <a:off x="8229599" y="6252367"/>
            <a:ext cx="2222569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기타</a:t>
            </a:r>
            <a:endParaRPr lang="ko-KR" altLang="en-US" sz="1600" b="1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EC540DF-CF90-492A-9A79-139D7043B3F4}"/>
              </a:ext>
            </a:extLst>
          </p:cNvPr>
          <p:cNvCxnSpPr>
            <a:cxnSpLocks/>
          </p:cNvCxnSpPr>
          <p:nvPr/>
        </p:nvCxnSpPr>
        <p:spPr>
          <a:xfrm>
            <a:off x="6674426" y="6451776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텍스트 상자 12">
            <a:extLst>
              <a:ext uri="{FF2B5EF4-FFF2-40B4-BE49-F238E27FC236}">
                <a16:creationId xmlns:a16="http://schemas.microsoft.com/office/drawing/2014/main" id="{352F28BB-8002-4866-AEA5-C4EE85D9FA47}"/>
              </a:ext>
            </a:extLst>
          </p:cNvPr>
          <p:cNvSpPr txBox="1"/>
          <p:nvPr/>
        </p:nvSpPr>
        <p:spPr>
          <a:xfrm>
            <a:off x="1293849" y="6228175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사용성 테스트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자료 조사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운동 방법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8551477-4657-4E08-BBED-CA73AAAC7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78" y="2735882"/>
            <a:ext cx="1208653" cy="168176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42A1CF-BC00-442A-8762-6204C7BF2B9E}"/>
              </a:ext>
            </a:extLst>
          </p:cNvPr>
          <p:cNvSpPr/>
          <p:nvPr/>
        </p:nvSpPr>
        <p:spPr>
          <a:xfrm>
            <a:off x="1496351" y="4859465"/>
            <a:ext cx="140070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CED84F-6E02-4596-A086-C4909A1DDFA4}"/>
              </a:ext>
            </a:extLst>
          </p:cNvPr>
          <p:cNvSpPr txBox="1"/>
          <p:nvPr/>
        </p:nvSpPr>
        <p:spPr>
          <a:xfrm>
            <a:off x="1414702" y="5048936"/>
            <a:ext cx="1576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정보통신공학과</a:t>
            </a:r>
            <a:endParaRPr lang="en-US" altLang="ko-KR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20184300</a:t>
            </a:r>
          </a:p>
          <a:p>
            <a:pPr algn="ctr"/>
            <a:r>
              <a:rPr lang="ko-KR" altLang="en-US" sz="1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 승 원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80969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40126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Role Designation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역할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능력에 따른 역할 부여 및 수행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E3BDAE-2FC8-4FEC-8D52-FA6C6555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41676"/>
            <a:ext cx="3159873" cy="4410691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8D86433-752B-44FD-8892-6977D1950268}"/>
              </a:ext>
            </a:extLst>
          </p:cNvPr>
          <p:cNvCxnSpPr>
            <a:cxnSpLocks/>
          </p:cNvCxnSpPr>
          <p:nvPr/>
        </p:nvCxnSpPr>
        <p:spPr>
          <a:xfrm>
            <a:off x="6674427" y="2376675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텍스트 상자 12">
            <a:extLst>
              <a:ext uri="{FF2B5EF4-FFF2-40B4-BE49-F238E27FC236}">
                <a16:creationId xmlns:a16="http://schemas.microsoft.com/office/drawing/2014/main" id="{6B0172CC-4A7D-4EF6-B073-52D29B835A11}"/>
              </a:ext>
            </a:extLst>
          </p:cNvPr>
          <p:cNvSpPr txBox="1"/>
          <p:nvPr/>
        </p:nvSpPr>
        <p:spPr>
          <a:xfrm>
            <a:off x="1508094" y="2153074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목표 표시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19F3006-478A-4847-A6C9-8297C6324CCA}"/>
              </a:ext>
            </a:extLst>
          </p:cNvPr>
          <p:cNvCxnSpPr>
            <a:cxnSpLocks/>
          </p:cNvCxnSpPr>
          <p:nvPr/>
        </p:nvCxnSpPr>
        <p:spPr>
          <a:xfrm>
            <a:off x="6674427" y="6077571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텍스트 상자 12">
            <a:extLst>
              <a:ext uri="{FF2B5EF4-FFF2-40B4-BE49-F238E27FC236}">
                <a16:creationId xmlns:a16="http://schemas.microsoft.com/office/drawing/2014/main" id="{85F8C5AC-BCC2-4378-8CDB-57852000B565}"/>
              </a:ext>
            </a:extLst>
          </p:cNvPr>
          <p:cNvSpPr txBox="1"/>
          <p:nvPr/>
        </p:nvSpPr>
        <p:spPr>
          <a:xfrm>
            <a:off x="1508094" y="5853970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음식 데이터 검색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E0B265-0892-4738-AEEF-AEEAED00277B}"/>
              </a:ext>
            </a:extLst>
          </p:cNvPr>
          <p:cNvCxnSpPr>
            <a:cxnSpLocks/>
          </p:cNvCxnSpPr>
          <p:nvPr/>
        </p:nvCxnSpPr>
        <p:spPr>
          <a:xfrm>
            <a:off x="6674427" y="3655464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텍스트 상자 12">
            <a:extLst>
              <a:ext uri="{FF2B5EF4-FFF2-40B4-BE49-F238E27FC236}">
                <a16:creationId xmlns:a16="http://schemas.microsoft.com/office/drawing/2014/main" id="{BA346E59-1176-4245-A129-2C5B378DD5B1}"/>
              </a:ext>
            </a:extLst>
          </p:cNvPr>
          <p:cNvSpPr txBox="1"/>
          <p:nvPr/>
        </p:nvSpPr>
        <p:spPr>
          <a:xfrm>
            <a:off x="1293850" y="3431863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Youtube 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연동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53" name="텍스트 상자 12">
            <a:extLst>
              <a:ext uri="{FF2B5EF4-FFF2-40B4-BE49-F238E27FC236}">
                <a16:creationId xmlns:a16="http://schemas.microsoft.com/office/drawing/2014/main" id="{025C964D-BE26-47AC-B592-F0B6EB5B4FDB}"/>
              </a:ext>
            </a:extLst>
          </p:cNvPr>
          <p:cNvSpPr txBox="1"/>
          <p:nvPr/>
        </p:nvSpPr>
        <p:spPr>
          <a:xfrm>
            <a:off x="8229599" y="6252367"/>
            <a:ext cx="2222569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기타</a:t>
            </a:r>
            <a:endParaRPr lang="ko-KR" altLang="en-US" sz="1600" b="1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EC540DF-CF90-492A-9A79-139D7043B3F4}"/>
              </a:ext>
            </a:extLst>
          </p:cNvPr>
          <p:cNvCxnSpPr>
            <a:cxnSpLocks/>
          </p:cNvCxnSpPr>
          <p:nvPr/>
        </p:nvCxnSpPr>
        <p:spPr>
          <a:xfrm>
            <a:off x="6674426" y="6451776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텍스트 상자 12">
            <a:extLst>
              <a:ext uri="{FF2B5EF4-FFF2-40B4-BE49-F238E27FC236}">
                <a16:creationId xmlns:a16="http://schemas.microsoft.com/office/drawing/2014/main" id="{352F28BB-8002-4866-AEA5-C4EE85D9FA47}"/>
              </a:ext>
            </a:extLst>
          </p:cNvPr>
          <p:cNvSpPr txBox="1"/>
          <p:nvPr/>
        </p:nvSpPr>
        <p:spPr>
          <a:xfrm>
            <a:off x="1293849" y="6228175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전체 구성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EC19C5F-52A6-4146-AA96-1D74A886DD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7" y="2735882"/>
            <a:ext cx="1208653" cy="16817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C2E7D1-E9B7-41DC-B9ED-DD8E66659A61}"/>
              </a:ext>
            </a:extLst>
          </p:cNvPr>
          <p:cNvSpPr/>
          <p:nvPr/>
        </p:nvSpPr>
        <p:spPr>
          <a:xfrm>
            <a:off x="1516500" y="4859466"/>
            <a:ext cx="140070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6C4546-B205-4A2A-B9C7-5AF43192398A}"/>
              </a:ext>
            </a:extLst>
          </p:cNvPr>
          <p:cNvSpPr txBox="1"/>
          <p:nvPr/>
        </p:nvSpPr>
        <p:spPr>
          <a:xfrm>
            <a:off x="1414702" y="5049691"/>
            <a:ext cx="1576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정보통신공학과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20144620</a:t>
            </a:r>
          </a:p>
          <a:p>
            <a:pPr algn="ctr"/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 준 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BA42887-8597-4FE8-99FE-14873F364097}"/>
              </a:ext>
            </a:extLst>
          </p:cNvPr>
          <p:cNvCxnSpPr>
            <a:cxnSpLocks/>
          </p:cNvCxnSpPr>
          <p:nvPr/>
        </p:nvCxnSpPr>
        <p:spPr>
          <a:xfrm>
            <a:off x="6682833" y="2648732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텍스트 상자 12">
            <a:extLst>
              <a:ext uri="{FF2B5EF4-FFF2-40B4-BE49-F238E27FC236}">
                <a16:creationId xmlns:a16="http://schemas.microsoft.com/office/drawing/2014/main" id="{4AED0AE3-5C0F-4F47-99FD-429E117C22C0}"/>
              </a:ext>
            </a:extLst>
          </p:cNvPr>
          <p:cNvSpPr txBox="1"/>
          <p:nvPr/>
        </p:nvSpPr>
        <p:spPr>
          <a:xfrm>
            <a:off x="1516500" y="2425131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로그인 기능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32350D-3BAE-4180-AF69-74DB1DCC8574}"/>
              </a:ext>
            </a:extLst>
          </p:cNvPr>
          <p:cNvCxnSpPr>
            <a:cxnSpLocks/>
          </p:cNvCxnSpPr>
          <p:nvPr/>
        </p:nvCxnSpPr>
        <p:spPr>
          <a:xfrm>
            <a:off x="6682833" y="2910806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텍스트 상자 12">
            <a:extLst>
              <a:ext uri="{FF2B5EF4-FFF2-40B4-BE49-F238E27FC236}">
                <a16:creationId xmlns:a16="http://schemas.microsoft.com/office/drawing/2014/main" id="{9D55C99B-407A-4068-90B0-DE4FE3874376}"/>
              </a:ext>
            </a:extLst>
          </p:cNvPr>
          <p:cNvSpPr txBox="1"/>
          <p:nvPr/>
        </p:nvSpPr>
        <p:spPr>
          <a:xfrm>
            <a:off x="1516500" y="2687205"/>
            <a:ext cx="4545911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회원가입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기능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8BEAD47-7DA9-4FCB-9759-A7682B823C82}"/>
              </a:ext>
            </a:extLst>
          </p:cNvPr>
          <p:cNvCxnSpPr>
            <a:cxnSpLocks/>
          </p:cNvCxnSpPr>
          <p:nvPr/>
        </p:nvCxnSpPr>
        <p:spPr>
          <a:xfrm>
            <a:off x="6682833" y="4398614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텍스트 상자 12">
            <a:extLst>
              <a:ext uri="{FF2B5EF4-FFF2-40B4-BE49-F238E27FC236}">
                <a16:creationId xmlns:a16="http://schemas.microsoft.com/office/drawing/2014/main" id="{EFEBAD72-E136-460C-A3C3-AA5D17FD3967}"/>
              </a:ext>
            </a:extLst>
          </p:cNvPr>
          <p:cNvSpPr txBox="1"/>
          <p:nvPr/>
        </p:nvSpPr>
        <p:spPr>
          <a:xfrm>
            <a:off x="1302256" y="4175013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FireBase RealTime DB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연동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B89EBA6-7D6E-45CD-A809-FD34B7EF206F}"/>
              </a:ext>
            </a:extLst>
          </p:cNvPr>
          <p:cNvCxnSpPr>
            <a:cxnSpLocks/>
          </p:cNvCxnSpPr>
          <p:nvPr/>
        </p:nvCxnSpPr>
        <p:spPr>
          <a:xfrm>
            <a:off x="6674426" y="4710651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텍스트 상자 12">
            <a:extLst>
              <a:ext uri="{FF2B5EF4-FFF2-40B4-BE49-F238E27FC236}">
                <a16:creationId xmlns:a16="http://schemas.microsoft.com/office/drawing/2014/main" id="{3A0341E0-73F2-4ECC-8C5C-40D756DD2515}"/>
              </a:ext>
            </a:extLst>
          </p:cNvPr>
          <p:cNvSpPr txBox="1"/>
          <p:nvPr/>
        </p:nvSpPr>
        <p:spPr>
          <a:xfrm>
            <a:off x="1293849" y="4487050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회원가입 규칙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FE7CDCA-DEFA-4C47-8A44-2F8970C0C693}"/>
              </a:ext>
            </a:extLst>
          </p:cNvPr>
          <p:cNvCxnSpPr>
            <a:cxnSpLocks/>
          </p:cNvCxnSpPr>
          <p:nvPr/>
        </p:nvCxnSpPr>
        <p:spPr>
          <a:xfrm>
            <a:off x="6682833" y="5001631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텍스트 상자 12">
            <a:extLst>
              <a:ext uri="{FF2B5EF4-FFF2-40B4-BE49-F238E27FC236}">
                <a16:creationId xmlns:a16="http://schemas.microsoft.com/office/drawing/2014/main" id="{47AC8CF9-8641-4657-A1EA-A1CBFC01142E}"/>
              </a:ext>
            </a:extLst>
          </p:cNvPr>
          <p:cNvSpPr txBox="1"/>
          <p:nvPr/>
        </p:nvSpPr>
        <p:spPr>
          <a:xfrm>
            <a:off x="1302256" y="4778030"/>
            <a:ext cx="4760156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 운동 목표 설정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376227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317" y="153761"/>
            <a:ext cx="40126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chemeClr val="bg1"/>
                </a:solidFill>
                <a:latin typeface="돋움"/>
                <a:ea typeface="문체부 제목 돋음체" panose="020B0609000101010101" pitchFamily="49" charset="-127"/>
              </a:rPr>
              <a:t>Role Designation</a:t>
            </a:r>
            <a:endParaRPr lang="ko-KR" altLang="en-US" sz="4400" spc="-300" dirty="0">
              <a:solidFill>
                <a:schemeClr val="bg1"/>
              </a:solidFill>
              <a:latin typeface="돋움"/>
              <a:ea typeface="문체부 제목 돋음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B9D08-C33E-4915-A980-5A2D416FE096}"/>
              </a:ext>
            </a:extLst>
          </p:cNvPr>
          <p:cNvSpPr txBox="1"/>
          <p:nvPr/>
        </p:nvSpPr>
        <p:spPr>
          <a:xfrm>
            <a:off x="219415" y="1230721"/>
            <a:ext cx="932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역할 </a:t>
            </a:r>
            <a:r>
              <a:rPr lang="en-US" altLang="ko-KR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능력에 따른 역할 부여 및 수행</a:t>
            </a:r>
            <a:endParaRPr lang="ko-KR" altLang="en-US" sz="28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FE8492-E29E-4611-8CF7-F3769EE8EB7E}"/>
              </a:ext>
            </a:extLst>
          </p:cNvPr>
          <p:cNvCxnSpPr>
            <a:cxnSpLocks/>
          </p:cNvCxnSpPr>
          <p:nvPr/>
        </p:nvCxnSpPr>
        <p:spPr>
          <a:xfrm>
            <a:off x="219415" y="1753941"/>
            <a:ext cx="1177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E3BDAE-2FC8-4FEC-8D52-FA6C6555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7" y="1833254"/>
            <a:ext cx="2753308" cy="4410691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B5D219-BA83-4D2A-95DC-37510FF9ABB2}"/>
              </a:ext>
            </a:extLst>
          </p:cNvPr>
          <p:cNvCxnSpPr>
            <a:cxnSpLocks/>
          </p:cNvCxnSpPr>
          <p:nvPr/>
        </p:nvCxnSpPr>
        <p:spPr>
          <a:xfrm>
            <a:off x="2933700" y="2326207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텍스트 상자 12">
            <a:extLst>
              <a:ext uri="{FF2B5EF4-FFF2-40B4-BE49-F238E27FC236}">
                <a16:creationId xmlns:a16="http://schemas.microsoft.com/office/drawing/2014/main" id="{95D0DBD7-5EF5-46EB-A6E9-C4AD6BB3D7A2}"/>
              </a:ext>
            </a:extLst>
          </p:cNvPr>
          <p:cNvSpPr txBox="1"/>
          <p:nvPr/>
        </p:nvSpPr>
        <p:spPr>
          <a:xfrm>
            <a:off x="3743325" y="2126122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전환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박지원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건강 정보 표시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정규현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선택 다이얼로그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김승원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목표 저장 및 표시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C0A8A7-0143-458C-9E18-AAC2D9513474}"/>
              </a:ext>
            </a:extLst>
          </p:cNvPr>
          <p:cNvCxnSpPr>
            <a:cxnSpLocks/>
          </p:cNvCxnSpPr>
          <p:nvPr/>
        </p:nvCxnSpPr>
        <p:spPr>
          <a:xfrm>
            <a:off x="2933700" y="2636586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텍스트 상자 12">
            <a:extLst>
              <a:ext uri="{FF2B5EF4-FFF2-40B4-BE49-F238E27FC236}">
                <a16:creationId xmlns:a16="http://schemas.microsoft.com/office/drawing/2014/main" id="{720AD27F-F059-44C8-AB4A-AD1EEA2379CC}"/>
              </a:ext>
            </a:extLst>
          </p:cNvPr>
          <p:cNvSpPr txBox="1"/>
          <p:nvPr/>
        </p:nvSpPr>
        <p:spPr>
          <a:xfrm>
            <a:off x="3743325" y="2436501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박지원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로그인 기능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CF42E41-7000-4661-AD5E-ED3CFC74935A}"/>
              </a:ext>
            </a:extLst>
          </p:cNvPr>
          <p:cNvCxnSpPr>
            <a:cxnSpLocks/>
          </p:cNvCxnSpPr>
          <p:nvPr/>
        </p:nvCxnSpPr>
        <p:spPr>
          <a:xfrm>
            <a:off x="2933700" y="2946963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텍스트 상자 12">
            <a:extLst>
              <a:ext uri="{FF2B5EF4-FFF2-40B4-BE49-F238E27FC236}">
                <a16:creationId xmlns:a16="http://schemas.microsoft.com/office/drawing/2014/main" id="{88DE1707-2C27-4415-81D5-14C087092014}"/>
              </a:ext>
            </a:extLst>
          </p:cNvPr>
          <p:cNvSpPr txBox="1"/>
          <p:nvPr/>
        </p:nvSpPr>
        <p:spPr>
          <a:xfrm>
            <a:off x="3743325" y="2746878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박지원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회원가입 기능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0AD6AD9-78BD-4ED4-8D8E-3D304C7C9A58}"/>
              </a:ext>
            </a:extLst>
          </p:cNvPr>
          <p:cNvCxnSpPr>
            <a:cxnSpLocks/>
          </p:cNvCxnSpPr>
          <p:nvPr/>
        </p:nvCxnSpPr>
        <p:spPr>
          <a:xfrm>
            <a:off x="2933700" y="3657508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텍스트 상자 12">
            <a:extLst>
              <a:ext uri="{FF2B5EF4-FFF2-40B4-BE49-F238E27FC236}">
                <a16:creationId xmlns:a16="http://schemas.microsoft.com/office/drawing/2014/main" id="{FD9F0CD8-F4B1-42E0-BB55-E136436EA0DF}"/>
              </a:ext>
            </a:extLst>
          </p:cNvPr>
          <p:cNvSpPr txBox="1"/>
          <p:nvPr/>
        </p:nvSpPr>
        <p:spPr>
          <a:xfrm>
            <a:off x="3743325" y="3457423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Activity(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주 정규현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부 김승원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자료 수집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주 정규현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부 김승원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운동 나열 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/ Youtube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연동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1224D58-B76F-4E62-B5B0-6CF1789D4091}"/>
              </a:ext>
            </a:extLst>
          </p:cNvPr>
          <p:cNvCxnSpPr>
            <a:cxnSpLocks/>
          </p:cNvCxnSpPr>
          <p:nvPr/>
        </p:nvCxnSpPr>
        <p:spPr>
          <a:xfrm>
            <a:off x="2940942" y="4368053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텍스트 상자 12">
            <a:extLst>
              <a:ext uri="{FF2B5EF4-FFF2-40B4-BE49-F238E27FC236}">
                <a16:creationId xmlns:a16="http://schemas.microsoft.com/office/drawing/2014/main" id="{1D92392C-CFC4-454F-81D6-C3646826C62E}"/>
              </a:ext>
            </a:extLst>
          </p:cNvPr>
          <p:cNvSpPr txBox="1"/>
          <p:nvPr/>
        </p:nvSpPr>
        <p:spPr>
          <a:xfrm>
            <a:off x="3750567" y="4167968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FireBase RealTime DB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연동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EBDCAFC-385D-478E-A00B-A623B8F16677}"/>
              </a:ext>
            </a:extLst>
          </p:cNvPr>
          <p:cNvCxnSpPr>
            <a:cxnSpLocks/>
          </p:cNvCxnSpPr>
          <p:nvPr/>
        </p:nvCxnSpPr>
        <p:spPr>
          <a:xfrm>
            <a:off x="2948184" y="4678430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텍스트 상자 12">
            <a:extLst>
              <a:ext uri="{FF2B5EF4-FFF2-40B4-BE49-F238E27FC236}">
                <a16:creationId xmlns:a16="http://schemas.microsoft.com/office/drawing/2014/main" id="{5B78E174-58F5-4717-A84B-F4F84D5C2F55}"/>
              </a:ext>
            </a:extLst>
          </p:cNvPr>
          <p:cNvSpPr txBox="1"/>
          <p:nvPr/>
        </p:nvSpPr>
        <p:spPr>
          <a:xfrm>
            <a:off x="3757809" y="4478345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 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ID / PW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규칙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A880EF6-5B3B-4C25-A0CB-EDB972A8CF3E}"/>
              </a:ext>
            </a:extLst>
          </p:cNvPr>
          <p:cNvCxnSpPr>
            <a:cxnSpLocks/>
          </p:cNvCxnSpPr>
          <p:nvPr/>
        </p:nvCxnSpPr>
        <p:spPr>
          <a:xfrm>
            <a:off x="2955426" y="4967461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텍스트 상자 12">
            <a:extLst>
              <a:ext uri="{FF2B5EF4-FFF2-40B4-BE49-F238E27FC236}">
                <a16:creationId xmlns:a16="http://schemas.microsoft.com/office/drawing/2014/main" id="{1743A7C5-E9F6-4007-B3BF-E91DBFC41198}"/>
              </a:ext>
            </a:extLst>
          </p:cNvPr>
          <p:cNvSpPr txBox="1"/>
          <p:nvPr/>
        </p:nvSpPr>
        <p:spPr>
          <a:xfrm>
            <a:off x="3765051" y="4767376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 운동 목표 설정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3F329C-5D40-4F49-9E92-8D8B37642711}"/>
              </a:ext>
            </a:extLst>
          </p:cNvPr>
          <p:cNvCxnSpPr>
            <a:cxnSpLocks/>
          </p:cNvCxnSpPr>
          <p:nvPr/>
        </p:nvCxnSpPr>
        <p:spPr>
          <a:xfrm>
            <a:off x="3073854" y="5299185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텍스트 상자 12">
            <a:extLst>
              <a:ext uri="{FF2B5EF4-FFF2-40B4-BE49-F238E27FC236}">
                <a16:creationId xmlns:a16="http://schemas.microsoft.com/office/drawing/2014/main" id="{249D3A0E-F16D-45EC-833E-4DB8C3A98084}"/>
              </a:ext>
            </a:extLst>
          </p:cNvPr>
          <p:cNvSpPr txBox="1"/>
          <p:nvPr/>
        </p:nvSpPr>
        <p:spPr>
          <a:xfrm>
            <a:off x="3865260" y="5139556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회원 정보 수집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정규현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건강 정보 출력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정규현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 dirty="0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AE8C1A5-FCD8-4049-9813-DF428E0529FE}"/>
              </a:ext>
            </a:extLst>
          </p:cNvPr>
          <p:cNvCxnSpPr>
            <a:cxnSpLocks/>
          </p:cNvCxnSpPr>
          <p:nvPr/>
        </p:nvCxnSpPr>
        <p:spPr>
          <a:xfrm>
            <a:off x="3048393" y="6407689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텍스트 상자 12">
            <a:extLst>
              <a:ext uri="{FF2B5EF4-FFF2-40B4-BE49-F238E27FC236}">
                <a16:creationId xmlns:a16="http://schemas.microsoft.com/office/drawing/2014/main" id="{DB47A7D0-F828-4809-A50C-07868C424147}"/>
              </a:ext>
            </a:extLst>
          </p:cNvPr>
          <p:cNvSpPr txBox="1"/>
          <p:nvPr/>
        </p:nvSpPr>
        <p:spPr>
          <a:xfrm>
            <a:off x="3772293" y="5803374"/>
            <a:ext cx="8106358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음식 리스트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김승원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데이터 저장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김승원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음식 검색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백준선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sp>
        <p:nvSpPr>
          <p:cNvPr id="25" name="텍스트 상자 12">
            <a:extLst>
              <a:ext uri="{FF2B5EF4-FFF2-40B4-BE49-F238E27FC236}">
                <a16:creationId xmlns:a16="http://schemas.microsoft.com/office/drawing/2014/main" id="{65CC23DA-4FED-4760-9FF9-FE6107D4F926}"/>
              </a:ext>
            </a:extLst>
          </p:cNvPr>
          <p:cNvSpPr txBox="1"/>
          <p:nvPr/>
        </p:nvSpPr>
        <p:spPr>
          <a:xfrm>
            <a:off x="2514993" y="6213140"/>
            <a:ext cx="9474844" cy="400169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기타  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                  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어플리케이션 디자인</a:t>
            </a: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박지원</a:t>
            </a: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자료 수집</a:t>
            </a: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정규현</a:t>
            </a: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김승원</a:t>
            </a:r>
            <a:r>
              <a:rPr lang="en-US" altLang="ko-KR" sz="1400" i="0" strike="noStrike" cap="none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사용성 테스트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(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박지원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김승원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, </a:t>
            </a:r>
            <a:r>
              <a:rPr lang="ko-KR" altLang="en-US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정규현</a:t>
            </a:r>
            <a:r>
              <a:rPr lang="en-US" altLang="ko-KR" sz="1400">
                <a:solidFill>
                  <a:srgbClr val="724B18"/>
                </a:solidFill>
                <a:latin typeface="Arial"/>
                <a:ea typeface="함초롬돋움" panose="020B0604000101010101"/>
                <a:cs typeface="Arial"/>
              </a:rPr>
              <a:t>)</a:t>
            </a:r>
            <a:endParaRPr lang="ko-KR" altLang="en-US" sz="1400" i="0" strike="noStrike" cap="none">
              <a:solidFill>
                <a:srgbClr val="724B18"/>
              </a:solidFill>
              <a:latin typeface="Arial"/>
              <a:ea typeface="함초롬돋움" panose="020B0604000101010101"/>
              <a:cs typeface="Arial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C6C931-EF11-4064-9C02-10C370C9208A}"/>
              </a:ext>
            </a:extLst>
          </p:cNvPr>
          <p:cNvCxnSpPr>
            <a:cxnSpLocks/>
          </p:cNvCxnSpPr>
          <p:nvPr/>
        </p:nvCxnSpPr>
        <p:spPr>
          <a:xfrm>
            <a:off x="2940941" y="6007758"/>
            <a:ext cx="816867" cy="1"/>
          </a:xfrm>
          <a:prstGeom prst="line">
            <a:avLst/>
          </a:prstGeom>
          <a:ln w="25400">
            <a:solidFill>
              <a:srgbClr val="92734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65987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5440</TotalTime>
  <Words>1119</Words>
  <Application>Microsoft Office PowerPoint</Application>
  <PresentationFormat>와이드스크린</PresentationFormat>
  <Paragraphs>212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나눔스퀘어 ExtraBold</vt:lpstr>
      <vt:lpstr>나눔스퀘어 Light</vt:lpstr>
      <vt:lpstr>나눔스퀘어_ac</vt:lpstr>
      <vt:lpstr>돋움</vt:lpstr>
      <vt:lpstr>맑은 고딕</vt:lpstr>
      <vt:lpstr>한컴 백제 M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준선</cp:lastModifiedBy>
  <cp:revision>326</cp:revision>
  <dcterms:created xsi:type="dcterms:W3CDTF">2020-09-07T02:34:06Z</dcterms:created>
  <dcterms:modified xsi:type="dcterms:W3CDTF">2021-12-15T05:01:44Z</dcterms:modified>
  <cp:version/>
</cp:coreProperties>
</file>